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9"/>
  </p:notesMasterIdLst>
  <p:handoutMasterIdLst>
    <p:handoutMasterId r:id="rId50"/>
  </p:handoutMasterIdLst>
  <p:sldIdLst>
    <p:sldId id="402" r:id="rId2"/>
    <p:sldId id="650" r:id="rId3"/>
    <p:sldId id="651" r:id="rId4"/>
    <p:sldId id="657" r:id="rId5"/>
    <p:sldId id="728" r:id="rId6"/>
    <p:sldId id="729" r:id="rId7"/>
    <p:sldId id="730" r:id="rId8"/>
    <p:sldId id="731" r:id="rId9"/>
    <p:sldId id="732" r:id="rId10"/>
    <p:sldId id="726" r:id="rId11"/>
    <p:sldId id="733" r:id="rId12"/>
    <p:sldId id="734" r:id="rId13"/>
    <p:sldId id="727" r:id="rId14"/>
    <p:sldId id="654" r:id="rId15"/>
    <p:sldId id="652" r:id="rId16"/>
    <p:sldId id="690" r:id="rId17"/>
    <p:sldId id="691" r:id="rId18"/>
    <p:sldId id="735" r:id="rId19"/>
    <p:sldId id="736" r:id="rId20"/>
    <p:sldId id="737" r:id="rId21"/>
    <p:sldId id="738" r:id="rId22"/>
    <p:sldId id="739" r:id="rId23"/>
    <p:sldId id="741" r:id="rId24"/>
    <p:sldId id="742" r:id="rId25"/>
    <p:sldId id="743" r:id="rId26"/>
    <p:sldId id="744" r:id="rId27"/>
    <p:sldId id="745" r:id="rId28"/>
    <p:sldId id="746" r:id="rId29"/>
    <p:sldId id="747" r:id="rId30"/>
    <p:sldId id="749" r:id="rId31"/>
    <p:sldId id="764" r:id="rId32"/>
    <p:sldId id="750" r:id="rId33"/>
    <p:sldId id="762" r:id="rId34"/>
    <p:sldId id="763" r:id="rId35"/>
    <p:sldId id="658" r:id="rId36"/>
    <p:sldId id="660" r:id="rId37"/>
    <p:sldId id="682" r:id="rId38"/>
    <p:sldId id="685" r:id="rId39"/>
    <p:sldId id="684" r:id="rId40"/>
    <p:sldId id="686" r:id="rId41"/>
    <p:sldId id="665" r:id="rId42"/>
    <p:sldId id="689" r:id="rId43"/>
    <p:sldId id="765" r:id="rId44"/>
    <p:sldId id="766" r:id="rId45"/>
    <p:sldId id="767" r:id="rId46"/>
    <p:sldId id="768" r:id="rId47"/>
    <p:sldId id="7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F2EA"/>
    <a:srgbClr val="D6E3D0"/>
    <a:srgbClr val="F0F0F0"/>
    <a:srgbClr val="70AD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2" autoAdjust="0"/>
    <p:restoredTop sz="88336" autoAdjust="0"/>
  </p:normalViewPr>
  <p:slideViewPr>
    <p:cSldViewPr snapToGrid="0" snapToObjects="1" showGuides="1">
      <p:cViewPr>
        <p:scale>
          <a:sx n="199" d="100"/>
          <a:sy n="199" d="100"/>
        </p:scale>
        <p:origin x="936" y="8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25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Defined by Roy Fielding’s PhD thesis in 2000</a:t>
            </a:r>
            <a:endParaRPr lang="en-US" sz="1200" b="0" i="0" kern="1200" dirty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Roy’s Thesis: "Architectural Styles and the Design of Network-based Software Architectures"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/html/rfc7231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3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Hypermedia as the engine of application state (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 tooltip="HATEOAS"/>
              </a:rPr>
              <a:t>HATEOAS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9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anything in brackets is markup; only 4 pieces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74250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8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2750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2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71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5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2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HTTP_header_fiel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robots.tx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(null)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(null)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7196" y="18601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Data 100</a:t>
            </a:r>
            <a:br>
              <a:rPr lang="en-US" b="1" dirty="0">
                <a:uFillTx/>
              </a:rPr>
            </a:br>
            <a:r>
              <a:rPr lang="en-US" sz="5400" i="1" dirty="0">
                <a:uFillTx/>
              </a:rPr>
              <a:t>Lecture 9: </a:t>
            </a:r>
            <a:br>
              <a:rPr lang="en-US" sz="5400" i="1" dirty="0">
                <a:uFillTx/>
              </a:rPr>
            </a:br>
            <a:r>
              <a:rPr lang="en-US" sz="5400" i="1" dirty="0">
                <a:uFillTx/>
              </a:rPr>
              <a:t>Scraping Web Technologies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  <a:r>
              <a:rPr lang="en-US" sz="1600" b="1" dirty="0">
                <a:uFillTx/>
              </a:rPr>
              <a:t>Deb Nolan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deborah_nolan</a:t>
            </a:r>
            <a:r>
              <a:rPr lang="en-US" sz="1600" dirty="0">
                <a:uFillTx/>
                <a:hlinkClick r:id="rId2"/>
              </a:rPr>
              <a:t>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hellerstein@berkeley.edu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72462" y="4305556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297141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811502" y="618610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1752" y="3759277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582" y="5910873"/>
            <a:ext cx="1019117" cy="70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582" y="3876294"/>
            <a:ext cx="749289" cy="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42682" y="0"/>
            <a:ext cx="5319500" cy="3657600"/>
            <a:chOff x="4943726" y="-89694"/>
            <a:chExt cx="5319500" cy="3657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-89694"/>
              <a:ext cx="5319500" cy="3657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7431" y="671171"/>
              <a:ext cx="1663700" cy="330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61090" y="0"/>
            <a:ext cx="5319499" cy="3657600"/>
            <a:chOff x="0" y="-89694"/>
            <a:chExt cx="5319499" cy="3657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89694"/>
              <a:ext cx="5319499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4438" y="662500"/>
              <a:ext cx="1676400" cy="330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41591" y="3355972"/>
            <a:ext cx="5319499" cy="3657600"/>
            <a:chOff x="4943726" y="3355972"/>
            <a:chExt cx="5319499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3726" y="3355972"/>
              <a:ext cx="5319499" cy="36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526" y="4004689"/>
              <a:ext cx="1447800" cy="33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59998" y="3355972"/>
            <a:ext cx="5319500" cy="3657600"/>
            <a:chOff x="0" y="3355972"/>
            <a:chExt cx="5319500" cy="3657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355972"/>
              <a:ext cx="5319500" cy="3657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0338" y="4061181"/>
              <a:ext cx="146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31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F269-6F39-A442-9DB4-2E49556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a Scatter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6EA3C-BFB5-EC44-A14A-4D4DC27DD6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901" y="2165666"/>
            <a:ext cx="5701157" cy="382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68A7C-FA60-7546-96ED-327A87268A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46" y="2165665"/>
            <a:ext cx="5701157" cy="3826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C0A72-8495-5A43-9E7F-A6300386065C}"/>
              </a:ext>
            </a:extLst>
          </p:cNvPr>
          <p:cNvSpPr txBox="1"/>
          <p:nvPr/>
        </p:nvSpPr>
        <p:spPr>
          <a:xfrm>
            <a:off x="1441170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FB-6A03-7B44-816E-F4A85BB79B83}"/>
              </a:ext>
            </a:extLst>
          </p:cNvPr>
          <p:cNvSpPr txBox="1"/>
          <p:nvPr/>
        </p:nvSpPr>
        <p:spPr>
          <a:xfrm>
            <a:off x="7142327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98C9F-2D72-414F-AF31-87E2DFF70574}"/>
              </a:ext>
            </a:extLst>
          </p:cNvPr>
          <p:cNvSpPr txBox="1"/>
          <p:nvPr/>
        </p:nvSpPr>
        <p:spPr>
          <a:xfrm>
            <a:off x="6676845" y="2381110"/>
            <a:ext cx="3635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 opacity (alpha) on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8244-F9CE-1841-9587-919D3CF61EB5}"/>
              </a:ext>
            </a:extLst>
          </p:cNvPr>
          <p:cNvSpPr txBox="1"/>
          <p:nvPr/>
        </p:nvSpPr>
        <p:spPr>
          <a:xfrm>
            <a:off x="9340840" y="5184694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Kernel Smoothed Fit</a:t>
            </a:r>
          </a:p>
        </p:txBody>
      </p:sp>
    </p:spTree>
    <p:extLst>
      <p:ext uri="{BB962C8B-B14F-4D97-AF65-F5344CB8AC3E}">
        <p14:creationId xmlns:p14="http://schemas.microsoft.com/office/powerpoint/2010/main" val="17656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DEB6B1-5A5B-224A-A617-8FC8EE9A8B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842" y="3698592"/>
            <a:ext cx="4711700" cy="316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4F269-6F39-A442-9DB4-2E49556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a Scatter Plot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2909B-A19C-A94C-A195-BD2A84DA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630" y="1257132"/>
            <a:ext cx="4661170" cy="4530726"/>
          </a:xfrm>
        </p:spPr>
        <p:txBody>
          <a:bodyPr/>
          <a:lstStyle/>
          <a:p>
            <a:r>
              <a:rPr lang="en-US" dirty="0"/>
              <a:t>Weighted combination of all y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6EA3C-BFB5-EC44-A14A-4D4DC27DD6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73" y="2165666"/>
            <a:ext cx="5701157" cy="382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68A7C-FA60-7546-96ED-327A87268A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19073" y="2165665"/>
            <a:ext cx="5701157" cy="3826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C0A72-8495-5A43-9E7F-A6300386065C}"/>
              </a:ext>
            </a:extLst>
          </p:cNvPr>
          <p:cNvSpPr txBox="1"/>
          <p:nvPr/>
        </p:nvSpPr>
        <p:spPr>
          <a:xfrm>
            <a:off x="-5524849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FB-6A03-7B44-816E-F4A85BB79B83}"/>
              </a:ext>
            </a:extLst>
          </p:cNvPr>
          <p:cNvSpPr txBox="1"/>
          <p:nvPr/>
        </p:nvSpPr>
        <p:spPr>
          <a:xfrm>
            <a:off x="1791099" y="1804413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98C9F-2D72-414F-AF31-87E2DFF70574}"/>
              </a:ext>
            </a:extLst>
          </p:cNvPr>
          <p:cNvSpPr txBox="1"/>
          <p:nvPr/>
        </p:nvSpPr>
        <p:spPr>
          <a:xfrm>
            <a:off x="1325617" y="2381110"/>
            <a:ext cx="3635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 opacity (alpha) on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8244-F9CE-1841-9587-919D3CF61EB5}"/>
              </a:ext>
            </a:extLst>
          </p:cNvPr>
          <p:cNvSpPr txBox="1"/>
          <p:nvPr/>
        </p:nvSpPr>
        <p:spPr>
          <a:xfrm>
            <a:off x="3989612" y="5184694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Kernel Smoothed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B9D8-B323-834A-B060-CA5EE85E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571" y="2204523"/>
            <a:ext cx="4592243" cy="14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06" y="204928"/>
            <a:ext cx="10801350" cy="1325563"/>
          </a:xfrm>
        </p:spPr>
        <p:txBody>
          <a:bodyPr/>
          <a:lstStyle/>
          <a:p>
            <a:r>
              <a:rPr lang="en-US" dirty="0"/>
              <a:t>Dealing with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87" y="1440180"/>
            <a:ext cx="11763013" cy="5417820"/>
          </a:xfrm>
        </p:spPr>
        <p:txBody>
          <a:bodyPr>
            <a:normAutofit/>
          </a:bodyPr>
          <a:lstStyle/>
          <a:p>
            <a:r>
              <a:rPr lang="en-US" b="1" dirty="0"/>
              <a:t>Big n</a:t>
            </a:r>
            <a:r>
              <a:rPr lang="en-US" dirty="0"/>
              <a:t> (many rows)</a:t>
            </a:r>
          </a:p>
          <a:p>
            <a:pPr lvl="1"/>
            <a:r>
              <a:rPr lang="en-US" dirty="0"/>
              <a:t>Aggregation &amp; Smoothing </a:t>
            </a:r>
            <a:r>
              <a:rPr lang="mr-IN" dirty="0"/>
              <a:t>–</a:t>
            </a:r>
            <a:r>
              <a:rPr lang="en-US" dirty="0"/>
              <a:t> compute summaries over groups/regions</a:t>
            </a:r>
          </a:p>
          <a:p>
            <a:pPr lvl="2"/>
            <a:r>
              <a:rPr lang="en-US" dirty="0"/>
              <a:t>Sliding windows, kernel density smoothing</a:t>
            </a:r>
          </a:p>
          <a:p>
            <a:pPr lvl="1"/>
            <a:r>
              <a:rPr lang="en-US" dirty="0"/>
              <a:t>Set transparency or use contour plots to avoid over-plotting</a:t>
            </a:r>
          </a:p>
          <a:p>
            <a:r>
              <a:rPr lang="en-US" b="1" dirty="0"/>
              <a:t>Big p</a:t>
            </a:r>
            <a:r>
              <a:rPr lang="en-US" dirty="0"/>
              <a:t> (many columns)</a:t>
            </a:r>
          </a:p>
          <a:p>
            <a:pPr lvl="1"/>
            <a:r>
              <a:rPr lang="en-US" dirty="0"/>
              <a:t>Faceting – Using additional columns to </a:t>
            </a:r>
          </a:p>
          <a:p>
            <a:pPr lvl="2"/>
            <a:r>
              <a:rPr lang="en-US" dirty="0"/>
              <a:t>Adjust shape, size, color of plot elements</a:t>
            </a:r>
          </a:p>
          <a:p>
            <a:pPr lvl="2"/>
            <a:r>
              <a:rPr lang="en-US" dirty="0"/>
              <a:t>Breaking data down by auxiliary dimensions (e.g., age, gender, region …)</a:t>
            </a:r>
          </a:p>
          <a:p>
            <a:pPr lvl="1"/>
            <a:r>
              <a:rPr lang="en-US" dirty="0"/>
              <a:t>Create new hybrid columns that summarize multiple columns</a:t>
            </a:r>
          </a:p>
          <a:p>
            <a:pPr lvl="2"/>
            <a:r>
              <a:rPr lang="en-US" b="1" dirty="0"/>
              <a:t>Example</a:t>
            </a:r>
            <a:r>
              <a:rPr lang="en-US" dirty="0"/>
              <a:t>: total sources of revenue instead of revenue by product</a:t>
            </a:r>
          </a:p>
          <a:p>
            <a:pPr marL="106203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9EF55-E23C-7E4B-A6D7-F499306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00CB1-E05D-524A-AACC-CCF3BD8C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046D-886D-7943-AED9-ED9A1A3F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B946-84C7-E746-AB3B-867AA03C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71737"/>
          </a:xfrm>
        </p:spPr>
        <p:txBody>
          <a:bodyPr/>
          <a:lstStyle/>
          <a:p>
            <a:r>
              <a:rPr lang="en-US" dirty="0"/>
              <a:t>Today (Tuesday)</a:t>
            </a:r>
          </a:p>
          <a:p>
            <a:pPr lvl="1"/>
            <a:r>
              <a:rPr lang="en-US" dirty="0"/>
              <a:t>Web technologies -- getting data from the web</a:t>
            </a:r>
          </a:p>
          <a:p>
            <a:pPr lvl="2"/>
            <a:r>
              <a:rPr lang="en-US" dirty="0"/>
              <a:t>HTTP – Get and Post</a:t>
            </a:r>
          </a:p>
          <a:p>
            <a:pPr lvl="2"/>
            <a:r>
              <a:rPr lang="en-US" dirty="0"/>
              <a:t>REST APIs, Scraping</a:t>
            </a:r>
          </a:p>
          <a:p>
            <a:pPr lvl="2"/>
            <a:r>
              <a:rPr lang="en-US" dirty="0"/>
              <a:t>JSON and XML</a:t>
            </a:r>
          </a:p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Both Fernando and I are out </a:t>
            </a:r>
            <a:r>
              <a:rPr lang="en-US" dirty="0">
                <a:sym typeface="Wingdings" pitchFamily="2" charset="2"/>
              </a:rPr>
              <a:t> guest lecturer Sam Lau!!</a:t>
            </a:r>
          </a:p>
          <a:p>
            <a:pPr lvl="1"/>
            <a:r>
              <a:rPr lang="en-US" dirty="0">
                <a:sym typeface="Wingdings" pitchFamily="2" charset="2"/>
              </a:rPr>
              <a:t>String processing</a:t>
            </a:r>
          </a:p>
          <a:p>
            <a:pPr lvl="2"/>
            <a:r>
              <a:rPr lang="en-US" dirty="0">
                <a:sym typeface="Wingdings" pitchFamily="2" charset="2"/>
              </a:rPr>
              <a:t>Python String Library</a:t>
            </a:r>
          </a:p>
          <a:p>
            <a:pPr lvl="2"/>
            <a:r>
              <a:rPr lang="en-US" dirty="0">
                <a:sym typeface="Wingdings" pitchFamily="2" charset="2"/>
              </a:rPr>
              <a:t>Regular Expressions</a:t>
            </a:r>
          </a:p>
          <a:p>
            <a:pPr lvl="2"/>
            <a:r>
              <a:rPr lang="en-US" dirty="0"/>
              <a:t>Pandas String Manipulation</a:t>
            </a:r>
          </a:p>
        </p:txBody>
      </p:sp>
    </p:spTree>
    <p:extLst>
      <p:ext uri="{BB962C8B-B14F-4D97-AF65-F5344CB8AC3E}">
        <p14:creationId xmlns:p14="http://schemas.microsoft.com/office/powerpoint/2010/main" val="25483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B0878B-8624-9A48-91F4-0875352E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3C4A1-A9B2-9A4F-8A66-6F85A318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Simple with Pandas</a:t>
            </a:r>
          </a:p>
        </p:txBody>
      </p:sp>
    </p:spTree>
    <p:extLst>
      <p:ext uri="{BB962C8B-B14F-4D97-AF65-F5344CB8AC3E}">
        <p14:creationId xmlns:p14="http://schemas.microsoft.com/office/powerpoint/2010/main" val="102790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3167-ED3A-B842-8D80-EBC01555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b="1" dirty="0" err="1"/>
              <a:t>read_html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F89A7A-53A0-D344-A454-72E517D5F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Loads tables from web pages</a:t>
            </a:r>
          </a:p>
          <a:p>
            <a:pPr lvl="1"/>
            <a:r>
              <a:rPr lang="en-US" dirty="0"/>
              <a:t>Looks for </a:t>
            </a:r>
            <a:r>
              <a:rPr lang="en-US" b="1" dirty="0"/>
              <a:t>&lt;table&gt;&lt;/table&gt; </a:t>
            </a:r>
          </a:p>
          <a:p>
            <a:pPr lvl="1"/>
            <a:r>
              <a:rPr lang="en-US" dirty="0"/>
              <a:t>Table needs to be </a:t>
            </a:r>
            <a:r>
              <a:rPr lang="en-US" b="1" dirty="0"/>
              <a:t>well formatted</a:t>
            </a:r>
          </a:p>
          <a:p>
            <a:pPr lvl="1"/>
            <a:r>
              <a:rPr lang="en-US" dirty="0"/>
              <a:t>Returns a </a:t>
            </a:r>
            <a:r>
              <a:rPr lang="en-US" b="1" dirty="0"/>
              <a:t>list</a:t>
            </a:r>
            <a:r>
              <a:rPr lang="en-US" dirty="0"/>
              <a:t>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load </a:t>
            </a:r>
            <a:r>
              <a:rPr lang="en-US" u="sng" dirty="0"/>
              <a:t>directly from URL</a:t>
            </a:r>
          </a:p>
          <a:p>
            <a:pPr lvl="1"/>
            <a:r>
              <a:rPr lang="en-US" dirty="0"/>
              <a:t>Careful! Data changes.  Save a copy with your analysis</a:t>
            </a:r>
          </a:p>
          <a:p>
            <a:r>
              <a:rPr lang="en-US" dirty="0"/>
              <a:t>You will often need to do additional transformations to prepare the data</a:t>
            </a:r>
          </a:p>
          <a:p>
            <a:r>
              <a:rPr lang="en-US" dirty="0"/>
              <a:t>Demo</a:t>
            </a:r>
            <a:r>
              <a:rPr lang="en-US"/>
              <a:t>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F2FAF-960A-BF4D-A4D6-8E81D040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HTML, XML, and JSON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58C85-C5D6-A946-BC65-FA416ECA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formats of the web</a:t>
            </a:r>
          </a:p>
        </p:txBody>
      </p:sp>
    </p:spTree>
    <p:extLst>
      <p:ext uri="{BB962C8B-B14F-4D97-AF65-F5344CB8AC3E}">
        <p14:creationId xmlns:p14="http://schemas.microsoft.com/office/powerpoint/2010/main" val="409086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6467-48FE-044D-ADBC-6AFF6687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HTML/XML/JSON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1255-7E95-C64F-9174-5FBA6721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services will exchange data in HTML, XML, or JSON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Descriptive </a:t>
            </a:r>
          </a:p>
          <a:p>
            <a:pPr lvl="2"/>
            <a:r>
              <a:rPr lang="en-US" dirty="0"/>
              <a:t>Can maintain meta-data</a:t>
            </a:r>
          </a:p>
          <a:p>
            <a:pPr lvl="1"/>
            <a:r>
              <a:rPr lang="en-US" dirty="0"/>
              <a:t>Extensible</a:t>
            </a:r>
          </a:p>
          <a:p>
            <a:pPr lvl="2"/>
            <a:r>
              <a:rPr lang="en-US" dirty="0"/>
              <a:t>Organization can change and maintain compatibility</a:t>
            </a:r>
          </a:p>
          <a:p>
            <a:pPr lvl="1"/>
            <a:r>
              <a:rPr lang="en-US" dirty="0"/>
              <a:t>Human readable </a:t>
            </a:r>
          </a:p>
          <a:p>
            <a:pPr lvl="2"/>
            <a:r>
              <a:rPr lang="en-US" dirty="0"/>
              <a:t>Useful for debugging and provides a common interface </a:t>
            </a:r>
          </a:p>
          <a:p>
            <a:pPr lvl="1"/>
            <a:r>
              <a:rPr lang="en-US" dirty="0"/>
              <a:t>Machine readable </a:t>
            </a:r>
          </a:p>
          <a:p>
            <a:pPr lvl="2"/>
            <a:r>
              <a:rPr lang="en-US" dirty="0"/>
              <a:t>A wide range of technologies for parsing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F0B4B-7050-634F-9648-B3351C76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F93EE-6283-B14A-BB27-8B79605D8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5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F814-7174-434D-832E-0858B239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9BCE-984D-F346-ACD4-E95A9A7E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073" y="1646238"/>
            <a:ext cx="4509756" cy="5075196"/>
          </a:xfrm>
        </p:spPr>
        <p:txBody>
          <a:bodyPr>
            <a:normAutofit/>
          </a:bodyPr>
          <a:lstStyle/>
          <a:p>
            <a:r>
              <a:rPr lang="en-US" dirty="0"/>
              <a:t>Recursive datatype</a:t>
            </a:r>
          </a:p>
          <a:p>
            <a:pPr lvl="1"/>
            <a:r>
              <a:rPr lang="en-US" dirty="0"/>
              <a:t>Data inside of data</a:t>
            </a:r>
          </a:p>
          <a:p>
            <a:r>
              <a:rPr lang="en-US" b="1" dirty="0"/>
              <a:t>Value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basic type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String</a:t>
            </a:r>
          </a:p>
          <a:p>
            <a:pPr lvl="2"/>
            <a:r>
              <a:rPr lang="en-US" dirty="0"/>
              <a:t>Number</a:t>
            </a:r>
          </a:p>
          <a:p>
            <a:pPr lvl="2"/>
            <a:r>
              <a:rPr lang="en-US" dirty="0"/>
              <a:t>true/false</a:t>
            </a:r>
          </a:p>
          <a:p>
            <a:pPr lvl="2"/>
            <a:r>
              <a:rPr lang="en-US" dirty="0"/>
              <a:t>Null</a:t>
            </a:r>
            <a:endParaRPr lang="en-US" u="sng" dirty="0"/>
          </a:p>
          <a:p>
            <a:pPr lvl="1"/>
            <a:r>
              <a:rPr lang="en-US" u="sng" dirty="0"/>
              <a:t>Array</a:t>
            </a:r>
            <a:r>
              <a:rPr lang="en-US" dirty="0"/>
              <a:t> of </a:t>
            </a:r>
            <a:r>
              <a:rPr lang="en-US" b="1" dirty="0"/>
              <a:t>Values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dictionary</a:t>
            </a:r>
            <a:r>
              <a:rPr lang="en-US" dirty="0"/>
              <a:t> of </a:t>
            </a:r>
            <a:br>
              <a:rPr lang="en-US" dirty="0"/>
            </a:br>
            <a:r>
              <a:rPr lang="en-US" i="1" dirty="0" err="1"/>
              <a:t>key:</a:t>
            </a:r>
            <a:r>
              <a:rPr lang="en-US" b="1" dirty="0" err="1"/>
              <a:t>Value</a:t>
            </a:r>
            <a:r>
              <a:rPr lang="en-US" dirty="0"/>
              <a:t> pairs</a:t>
            </a:r>
          </a:p>
          <a:p>
            <a:r>
              <a:rPr lang="en-US" dirty="0"/>
              <a:t>Demo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A7E14-AA43-8545-BE04-4236D3F630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3" y="1629628"/>
            <a:ext cx="7413070" cy="50918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C72F3-7019-4D41-8E96-C821E8F97E38}"/>
              </a:ext>
            </a:extLst>
          </p:cNvPr>
          <p:cNvGrpSpPr/>
          <p:nvPr/>
        </p:nvGrpSpPr>
        <p:grpSpPr>
          <a:xfrm>
            <a:off x="666427" y="4559382"/>
            <a:ext cx="4193059" cy="369332"/>
            <a:chOff x="641269" y="3669475"/>
            <a:chExt cx="4193059" cy="36933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DE7C091-AEAC-8442-9A26-67A3565080F9}"/>
                </a:ext>
              </a:extLst>
            </p:cNvPr>
            <p:cNvSpPr/>
            <p:nvPr/>
          </p:nvSpPr>
          <p:spPr>
            <a:xfrm>
              <a:off x="641269" y="3669475"/>
              <a:ext cx="2600696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DF3BDC-7F0D-9847-97A0-A242D9EBB6D0}"/>
                </a:ext>
              </a:extLst>
            </p:cNvPr>
            <p:cNvSpPr txBox="1"/>
            <p:nvPr/>
          </p:nvSpPr>
          <p:spPr>
            <a:xfrm>
              <a:off x="3226195" y="3669475"/>
              <a:ext cx="16081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“Key”: Value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1B9F18-D610-7F40-989C-38250F67A65F}"/>
              </a:ext>
            </a:extLst>
          </p:cNvPr>
          <p:cNvGrpSpPr/>
          <p:nvPr/>
        </p:nvGrpSpPr>
        <p:grpSpPr>
          <a:xfrm>
            <a:off x="5280627" y="2691831"/>
            <a:ext cx="1714678" cy="717586"/>
            <a:chOff x="5280627" y="3308149"/>
            <a:chExt cx="1714678" cy="7175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BBDFF44-7E08-1545-8350-B4789B7A1340}"/>
                </a:ext>
              </a:extLst>
            </p:cNvPr>
            <p:cNvSpPr/>
            <p:nvPr/>
          </p:nvSpPr>
          <p:spPr>
            <a:xfrm>
              <a:off x="5280627" y="3669475"/>
              <a:ext cx="1714678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25E6F-4132-DF45-97DA-5B59A9E3B662}"/>
                </a:ext>
              </a:extLst>
            </p:cNvPr>
            <p:cNvSpPr txBox="1"/>
            <p:nvPr/>
          </p:nvSpPr>
          <p:spPr>
            <a:xfrm>
              <a:off x="5280627" y="3308149"/>
              <a:ext cx="93807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[Array]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DA354-06EF-0745-BB33-1B1629C03E35}"/>
              </a:ext>
            </a:extLst>
          </p:cNvPr>
          <p:cNvGrpSpPr/>
          <p:nvPr/>
        </p:nvGrpSpPr>
        <p:grpSpPr>
          <a:xfrm>
            <a:off x="213756" y="3929742"/>
            <a:ext cx="7077693" cy="2482932"/>
            <a:chOff x="420686" y="3314205"/>
            <a:chExt cx="7077693" cy="248293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F9FCB8F-4D3A-0640-8621-FBE16CA77D60}"/>
                </a:ext>
              </a:extLst>
            </p:cNvPr>
            <p:cNvSpPr/>
            <p:nvPr/>
          </p:nvSpPr>
          <p:spPr>
            <a:xfrm>
              <a:off x="420686" y="3669474"/>
              <a:ext cx="7077693" cy="2127663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2B53D1-F59C-1348-84F4-0C8DE82007C5}"/>
                </a:ext>
              </a:extLst>
            </p:cNvPr>
            <p:cNvSpPr txBox="1"/>
            <p:nvPr/>
          </p:nvSpPr>
          <p:spPr>
            <a:xfrm>
              <a:off x="5901077" y="3314205"/>
              <a:ext cx="95410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Object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95BD0-2787-6F47-9C2C-012EE6BD20C6}"/>
              </a:ext>
            </a:extLst>
          </p:cNvPr>
          <p:cNvGrpSpPr/>
          <p:nvPr/>
        </p:nvGrpSpPr>
        <p:grpSpPr>
          <a:xfrm>
            <a:off x="1718029" y="1816841"/>
            <a:ext cx="2220480" cy="705673"/>
            <a:chOff x="599232" y="3320062"/>
            <a:chExt cx="2220480" cy="70567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907BC9F-82C8-C04C-933B-CE82C198482C}"/>
                </a:ext>
              </a:extLst>
            </p:cNvPr>
            <p:cNvSpPr/>
            <p:nvPr/>
          </p:nvSpPr>
          <p:spPr>
            <a:xfrm>
              <a:off x="733753" y="3669475"/>
              <a:ext cx="1567543" cy="35626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9954BF-0D7C-A94F-8C0F-E946D2F554FF}"/>
                </a:ext>
              </a:extLst>
            </p:cNvPr>
            <p:cNvSpPr txBox="1"/>
            <p:nvPr/>
          </p:nvSpPr>
          <p:spPr>
            <a:xfrm>
              <a:off x="599232" y="3320062"/>
              <a:ext cx="222048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Basic Type (String)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8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and HTML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eXtensible</a:t>
            </a:r>
            <a:r>
              <a:rPr lang="en-US" dirty="0"/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51940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003" y="761546"/>
            <a:ext cx="5005003" cy="35165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XML is a standard for </a:t>
            </a:r>
            <a:r>
              <a:rPr lang="en-US" i="1" dirty="0">
                <a:solidFill>
                  <a:schemeClr val="bg1"/>
                </a:solidFill>
              </a:rPr>
              <a:t>semantic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hierarchical</a:t>
            </a:r>
            <a:r>
              <a:rPr lang="en-US" dirty="0">
                <a:solidFill>
                  <a:schemeClr val="bg1"/>
                </a:solidFill>
              </a:rPr>
              <a:t> representation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7946E-C978-E941-A99E-CA96C98CF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33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7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Element / Node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93075" y="1904527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basic unit of XML code is called an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element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or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node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ym typeface="Monaco" charset="0"/>
              </a:rPr>
              <a:t>Each Node has a start tag and end tag</a:t>
            </a: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&lt;zone&gt;4&lt;/zone&gt;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02354" y="4369892"/>
            <a:ext cx="1668456" cy="1065845"/>
            <a:chOff x="3090479" y="3883004"/>
            <a:chExt cx="1668456" cy="1065845"/>
          </a:xfrm>
        </p:grpSpPr>
        <p:sp>
          <p:nvSpPr>
            <p:cNvPr id="279554" name="Rectangle 2"/>
            <p:cNvSpPr>
              <a:spLocks/>
            </p:cNvSpPr>
            <p:nvPr/>
          </p:nvSpPr>
          <p:spPr bwMode="auto">
            <a:xfrm>
              <a:off x="3090479" y="4564128"/>
              <a:ext cx="1327286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Start tag</a:t>
              </a:r>
            </a:p>
          </p:txBody>
        </p:sp>
        <p:sp>
          <p:nvSpPr>
            <p:cNvPr id="279558" name="Line 6"/>
            <p:cNvSpPr>
              <a:spLocks noChangeShapeType="1"/>
            </p:cNvSpPr>
            <p:nvPr/>
          </p:nvSpPr>
          <p:spPr bwMode="auto">
            <a:xfrm flipH="1">
              <a:off x="4076595" y="3883004"/>
              <a:ext cx="682340" cy="73061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88432" y="4534991"/>
            <a:ext cx="1611894" cy="863876"/>
            <a:chOff x="7176557" y="4048103"/>
            <a:chExt cx="1611894" cy="863876"/>
          </a:xfrm>
        </p:grpSpPr>
        <p:sp>
          <p:nvSpPr>
            <p:cNvPr id="279555" name="Rectangle 3"/>
            <p:cNvSpPr>
              <a:spLocks/>
            </p:cNvSpPr>
            <p:nvPr/>
          </p:nvSpPr>
          <p:spPr bwMode="auto">
            <a:xfrm>
              <a:off x="7568565" y="4527258"/>
              <a:ext cx="1219886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End tag</a:t>
              </a:r>
            </a:p>
          </p:txBody>
        </p:sp>
        <p:sp>
          <p:nvSpPr>
            <p:cNvPr id="279559" name="Line 7"/>
            <p:cNvSpPr>
              <a:spLocks noChangeShapeType="1"/>
            </p:cNvSpPr>
            <p:nvPr/>
          </p:nvSpPr>
          <p:spPr bwMode="auto">
            <a:xfrm>
              <a:off x="7176557" y="4048103"/>
              <a:ext cx="550496" cy="516025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01570" y="4578855"/>
            <a:ext cx="1288814" cy="1637962"/>
            <a:chOff x="5489695" y="4091967"/>
            <a:chExt cx="1288814" cy="1637962"/>
          </a:xfrm>
        </p:grpSpPr>
        <p:sp>
          <p:nvSpPr>
            <p:cNvPr id="279556" name="Rectangle 4"/>
            <p:cNvSpPr>
              <a:spLocks/>
            </p:cNvSpPr>
            <p:nvPr/>
          </p:nvSpPr>
          <p:spPr bwMode="auto">
            <a:xfrm>
              <a:off x="5489695" y="5345208"/>
              <a:ext cx="128881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500" dirty="0">
                  <a:solidFill>
                    <a:srgbClr val="0000FF"/>
                  </a:solidFill>
                  <a:ea typeface="ＭＳ Ｐゴシック" charset="0"/>
                  <a:cs typeface="Gill Sans" charset="0"/>
                </a:rPr>
                <a:t>Content</a:t>
              </a:r>
            </a:p>
          </p:txBody>
        </p:sp>
        <p:sp>
          <p:nvSpPr>
            <p:cNvPr id="279560" name="Line 8"/>
            <p:cNvSpPr>
              <a:spLocks noChangeShapeType="1"/>
            </p:cNvSpPr>
            <p:nvPr/>
          </p:nvSpPr>
          <p:spPr bwMode="auto">
            <a:xfrm>
              <a:off x="6010716" y="4091967"/>
              <a:ext cx="123386" cy="1249307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9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Nesting</a:t>
            </a:r>
            <a:endParaRPr lang="en-US" dirty="0"/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node may contain other nodes (children) in addition to plain text content.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&lt;zone&gt;4&lt;/zone&gt;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&lt;light&gt;Mostly Shady&lt;/light&gt;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4" name="Rectangle 2"/>
          <p:cNvSpPr>
            <a:spLocks/>
          </p:cNvSpPr>
          <p:nvPr/>
        </p:nvSpPr>
        <p:spPr bwMode="auto">
          <a:xfrm>
            <a:off x="4940300" y="3008040"/>
            <a:ext cx="132728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Start tag</a:t>
            </a:r>
          </a:p>
        </p:txBody>
      </p:sp>
      <p:sp>
        <p:nvSpPr>
          <p:cNvPr id="279555" name="Rectangle 3"/>
          <p:cNvSpPr>
            <a:spLocks/>
          </p:cNvSpPr>
          <p:nvPr/>
        </p:nvSpPr>
        <p:spPr bwMode="auto">
          <a:xfrm>
            <a:off x="4435888" y="6177791"/>
            <a:ext cx="121988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End tag</a:t>
            </a: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467601" y="3315421"/>
            <a:ext cx="30248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Content consists of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two nodes</a:t>
            </a: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3568700" y="3200401"/>
            <a:ext cx="1371600" cy="493031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9559" name="Line 7"/>
          <p:cNvSpPr>
            <a:spLocks noChangeShapeType="1"/>
          </p:cNvSpPr>
          <p:nvPr/>
        </p:nvSpPr>
        <p:spPr bwMode="auto">
          <a:xfrm>
            <a:off x="3292888" y="5899355"/>
            <a:ext cx="1143000" cy="4944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 flipV="1">
            <a:off x="5181600" y="3860801"/>
            <a:ext cx="2133600" cy="59894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6267586" y="3860801"/>
            <a:ext cx="1047614" cy="1197896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10462" y="5093336"/>
            <a:ext cx="3534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Indentation is not needed. It simply shows the nesting</a:t>
            </a:r>
          </a:p>
        </p:txBody>
      </p:sp>
    </p:spTree>
    <p:extLst>
      <p:ext uri="{BB962C8B-B14F-4D97-AF65-F5344CB8AC3E}">
        <p14:creationId xmlns:p14="http://schemas.microsoft.com/office/powerpoint/2010/main" val="330229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Empty Nodes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Nodes may be empty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&lt;light/&gt;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315200" y="2221260"/>
            <a:ext cx="2895600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These two nodes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are empty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Both formats are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acceptable</a:t>
            </a:r>
          </a:p>
          <a:p>
            <a:endParaRPr lang="en-US" sz="2500" dirty="0">
              <a:solidFill>
                <a:srgbClr val="0000FF"/>
              </a:solidFill>
              <a:ea typeface="ＭＳ Ｐゴシック" charset="0"/>
              <a:cs typeface="Gill Sans" charset="0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38700" y="3225799"/>
            <a:ext cx="2349500" cy="37192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4038600" y="3225798"/>
            <a:ext cx="3149600" cy="86722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Attributes</a:t>
            </a:r>
            <a:endParaRPr lang="en-US" dirty="0"/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502043" y="1713127"/>
            <a:ext cx="9799122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Nodes may have attributes (and attribute values)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 id='a'&gt;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 source="2" class="new"/&gt;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4" name="Rectangle 2"/>
          <p:cNvSpPr>
            <a:spLocks/>
          </p:cNvSpPr>
          <p:nvPr/>
        </p:nvSpPr>
        <p:spPr bwMode="auto">
          <a:xfrm>
            <a:off x="4775200" y="2307680"/>
            <a:ext cx="416139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The attribute named type 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has a value of “a”</a:t>
            </a: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393009" y="3412994"/>
            <a:ext cx="284372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This empty node  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has two attributes:</a:t>
            </a:r>
          </a:p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source and class </a:t>
            </a: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4108861" y="2859355"/>
            <a:ext cx="615539" cy="73886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747738" y="4174085"/>
            <a:ext cx="2478972" cy="74681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6401604" y="4174085"/>
            <a:ext cx="825105" cy="74681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: </a:t>
            </a:r>
            <a:r>
              <a:rPr lang="en-US" b="1" dirty="0"/>
              <a:t>Comments</a:t>
            </a:r>
          </a:p>
        </p:txBody>
      </p:sp>
      <p:sp>
        <p:nvSpPr>
          <p:cNvPr id="279553" name="Rectangle 1"/>
          <p:cNvSpPr>
            <a:spLocks noGrp="1" noChangeArrowheads="1"/>
          </p:cNvSpPr>
          <p:nvPr>
            <p:ph idx="1"/>
          </p:nvPr>
        </p:nvSpPr>
        <p:spPr>
          <a:xfrm>
            <a:off x="1981200" y="1417639"/>
            <a:ext cx="8229600" cy="5144873"/>
          </a:xfrm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Comments can appear anywhere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  <a:sym typeface="Monaco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&lt;plant&gt;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&lt;!–- </a:t>
            </a:r>
            <a:r>
              <a:rPr lang="en-US" sz="2400" dirty="0" err="1">
                <a:latin typeface="Courier"/>
                <a:cs typeface="Courier"/>
                <a:sym typeface="Monaco" charset="0"/>
              </a:rPr>
              <a:t>elem</a:t>
            </a:r>
            <a:r>
              <a:rPr lang="en-US" sz="2400" dirty="0">
                <a:latin typeface="Courier"/>
                <a:cs typeface="Courier"/>
                <a:sym typeface="Monaco" charset="0"/>
              </a:rPr>
              <a:t> with content --&gt;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&lt;zone&gt;4 &lt;!–- a second comment --&gt;&lt;/zone&gt;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  &lt;light&gt;Mostly Shady&lt;/light&gt;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  <a:sym typeface="Monaco" charset="0"/>
              </a:rPr>
              <a:t>&lt;/plant&gt;</a:t>
            </a: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  <a:p>
            <a:endParaRPr lang="en-US" sz="1700" dirty="0">
              <a:latin typeface="Monaco" charset="0"/>
              <a:sym typeface="Monaco" charset="0"/>
            </a:endParaRPr>
          </a:p>
          <a:p>
            <a:pPr marL="0" indent="0">
              <a:buNone/>
            </a:pPr>
            <a:endParaRPr lang="en-US" sz="1700" dirty="0">
              <a:latin typeface="Monaco" charset="0"/>
              <a:sym typeface="Monaco" charset="0"/>
            </a:endParaRPr>
          </a:p>
        </p:txBody>
      </p:sp>
      <p:sp>
        <p:nvSpPr>
          <p:cNvPr id="279556" name="Rectangle 4"/>
          <p:cNvSpPr>
            <a:spLocks/>
          </p:cNvSpPr>
          <p:nvPr/>
        </p:nvSpPr>
        <p:spPr bwMode="auto">
          <a:xfrm>
            <a:off x="7467600" y="2313981"/>
            <a:ext cx="235801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ea typeface="ＭＳ Ｐゴシック" charset="0"/>
                <a:cs typeface="Gill Sans" charset="0"/>
              </a:rPr>
              <a:t>Two comments</a:t>
            </a:r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 flipV="1">
            <a:off x="5359400" y="2686002"/>
            <a:ext cx="1955800" cy="70489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 flipV="1">
            <a:off x="7315200" y="2686002"/>
            <a:ext cx="152400" cy="113669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86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5673"/>
            <a:ext cx="10801350" cy="1325563"/>
          </a:xfrm>
        </p:spPr>
        <p:txBody>
          <a:bodyPr/>
          <a:lstStyle/>
          <a:p>
            <a:r>
              <a:rPr lang="en-US" dirty="0"/>
              <a:t>Well-formed XML</a:t>
            </a:r>
          </a:p>
        </p:txBody>
      </p:sp>
      <p:sp>
        <p:nvSpPr>
          <p:cNvPr id="280577" name="Rectangle 1"/>
          <p:cNvSpPr>
            <a:spLocks noGrp="1" noChangeArrowheads="1"/>
          </p:cNvSpPr>
          <p:nvPr>
            <p:ph idx="1"/>
          </p:nvPr>
        </p:nvSpPr>
        <p:spPr>
          <a:xfrm>
            <a:off x="898501" y="1410194"/>
            <a:ext cx="11000573" cy="5068158"/>
          </a:xfrm>
          <a:ln/>
        </p:spPr>
        <p:txBody>
          <a:bodyPr>
            <a:normAutofit/>
          </a:bodyPr>
          <a:lstStyle/>
          <a:p>
            <a:r>
              <a:rPr lang="en-US" dirty="0"/>
              <a:t>An element must have both an </a:t>
            </a:r>
            <a:r>
              <a:rPr lang="en-US" b="1" dirty="0"/>
              <a:t>open</a:t>
            </a:r>
            <a:r>
              <a:rPr lang="en-US" dirty="0"/>
              <a:t> and </a:t>
            </a:r>
            <a:r>
              <a:rPr lang="en-US" b="1" dirty="0"/>
              <a:t>closing</a:t>
            </a:r>
            <a:r>
              <a:rPr lang="en-US" dirty="0"/>
              <a:t> tag.  However, if it is empty, then it can be of the form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tagname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/&gt;</a:t>
            </a:r>
            <a:r>
              <a:rPr lang="en-US" dirty="0"/>
              <a:t>.</a:t>
            </a:r>
          </a:p>
          <a:p>
            <a:r>
              <a:rPr lang="en-US" dirty="0"/>
              <a:t>Tags must be </a:t>
            </a:r>
            <a:r>
              <a:rPr lang="en-US" b="1" dirty="0"/>
              <a:t>properly nested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Bad!:</a:t>
            </a:r>
            <a:r>
              <a:rPr lang="en-US" b="1" dirty="0"/>
              <a:t> &lt;plant&gt;&lt;kind&gt;&lt;/plant&gt;&lt;/kind&gt;</a:t>
            </a:r>
          </a:p>
          <a:p>
            <a:r>
              <a:rPr lang="en-US" dirty="0"/>
              <a:t>Tag names are case-sensitive</a:t>
            </a:r>
          </a:p>
          <a:p>
            <a:r>
              <a:rPr lang="en-US" dirty="0"/>
              <a:t>No spaces are allowed between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dirty="0"/>
              <a:t> and  tag name.</a:t>
            </a:r>
          </a:p>
          <a:p>
            <a:r>
              <a:rPr lang="en-US" dirty="0"/>
              <a:t> Tag names must begin with a letter and contain only alphanumeric characters.</a:t>
            </a:r>
          </a:p>
        </p:txBody>
      </p:sp>
    </p:spTree>
    <p:extLst>
      <p:ext uri="{BB962C8B-B14F-4D97-AF65-F5344CB8AC3E}">
        <p14:creationId xmlns:p14="http://schemas.microsoft.com/office/powerpoint/2010/main" val="18443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5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0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0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0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0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0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7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XML:</a:t>
            </a:r>
          </a:p>
        </p:txBody>
      </p:sp>
      <p:sp>
        <p:nvSpPr>
          <p:cNvPr id="28262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All </a:t>
            </a:r>
            <a:r>
              <a:rPr lang="en-US" b="1" dirty="0"/>
              <a:t>attributes</a:t>
            </a:r>
            <a:r>
              <a:rPr lang="en-US" dirty="0"/>
              <a:t> must appear in quotes in: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name = "value"</a:t>
            </a:r>
          </a:p>
          <a:p>
            <a:r>
              <a:rPr lang="en-US" dirty="0"/>
              <a:t>Isolated markup characters must be specified via entity references. 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is specified by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&amp;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lt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and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&gt;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/>
              <a:t>is specified by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&amp;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gt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  <a:sym typeface="Monaco" charset="0"/>
              </a:rPr>
              <a:t>;</a:t>
            </a:r>
            <a:r>
              <a:rPr lang="en-US" dirty="0"/>
              <a:t>.</a:t>
            </a:r>
          </a:p>
          <a:p>
            <a:r>
              <a:rPr lang="en-US" dirty="0"/>
              <a:t> All XML documents must have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i="1" dirty="0"/>
              <a:t>root node</a:t>
            </a:r>
            <a:r>
              <a:rPr lang="en-US" dirty="0"/>
              <a:t> that contains all the other nodes.</a:t>
            </a:r>
          </a:p>
        </p:txBody>
      </p:sp>
    </p:spTree>
    <p:extLst>
      <p:ext uri="{BB962C8B-B14F-4D97-AF65-F5344CB8AC3E}">
        <p14:creationId xmlns:p14="http://schemas.microsoft.com/office/powerpoint/2010/main" val="6490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2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2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2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2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F6B18-708B-3049-9BBD-687915E3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D7258-96D6-D34D-9812-5A3CED52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</a:p>
          <a:p>
            <a:pPr lvl="1"/>
            <a:r>
              <a:rPr lang="en-US" dirty="0" err="1"/>
              <a:t>Maplotlib</a:t>
            </a:r>
            <a:r>
              <a:rPr lang="en-US" dirty="0"/>
              <a:t> and </a:t>
            </a:r>
            <a:r>
              <a:rPr lang="en-US" dirty="0" err="1"/>
              <a:t>seaborn</a:t>
            </a:r>
            <a:endParaRPr lang="en-US" dirty="0"/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Length, color, and faceting </a:t>
            </a:r>
          </a:p>
          <a:p>
            <a:r>
              <a:rPr lang="en-US" dirty="0"/>
              <a:t>Kinds of visualizations</a:t>
            </a:r>
          </a:p>
          <a:p>
            <a:pPr lvl="1"/>
            <a:r>
              <a:rPr lang="en-US" dirty="0"/>
              <a:t>Bar plots, histograms, rug plots, box plots, violin plot, </a:t>
            </a:r>
            <a:br>
              <a:rPr lang="en-US" dirty="0"/>
            </a:br>
            <a:r>
              <a:rPr lang="en-US" dirty="0"/>
              <a:t>scatter plots, and kernel density estimators</a:t>
            </a:r>
          </a:p>
          <a:p>
            <a:r>
              <a:rPr lang="en-US" dirty="0"/>
              <a:t>Good vs bad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8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/>
              <a:t>xHTML</a:t>
            </a:r>
            <a:r>
              <a:rPr lang="en-US" sz="3600" dirty="0"/>
              <a:t>: Extensible Hypertext Markup Language</a:t>
            </a:r>
          </a:p>
        </p:txBody>
      </p:sp>
      <p:sp>
        <p:nvSpPr>
          <p:cNvPr id="2" name="Sub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is an XML-”like” structure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Pre-dated XML</a:t>
            </a:r>
          </a:p>
          <a:p>
            <a:pPr lvl="1"/>
            <a:r>
              <a:rPr lang="en-US" dirty="0"/>
              <a:t>HTML is often not well-formed, which makes it difficult to parse and locate content, </a:t>
            </a:r>
          </a:p>
          <a:p>
            <a:pPr lvl="1"/>
            <a:r>
              <a:rPr lang="en-US" dirty="0"/>
              <a:t>Special parsers “fix” the HTML to make it well-formed</a:t>
            </a:r>
          </a:p>
          <a:p>
            <a:pPr lvl="2"/>
            <a:r>
              <a:rPr lang="en-US" dirty="0"/>
              <a:t>Results in even worse HTML </a:t>
            </a:r>
          </a:p>
          <a:p>
            <a:r>
              <a:rPr lang="en-US" dirty="0" err="1"/>
              <a:t>xHTML</a:t>
            </a:r>
            <a:r>
              <a:rPr lang="en-US" dirty="0"/>
              <a:t> was introduced to bridge HTML and XML</a:t>
            </a:r>
          </a:p>
          <a:p>
            <a:pPr lvl="1"/>
            <a:r>
              <a:rPr lang="en-US" dirty="0"/>
              <a:t>Adopted by many webpages</a:t>
            </a:r>
          </a:p>
          <a:p>
            <a:pPr lvl="1"/>
            <a:r>
              <a:rPr lang="en-US" dirty="0"/>
              <a:t>Can be easily parsed and queried by XML tools</a:t>
            </a:r>
          </a:p>
        </p:txBody>
      </p:sp>
    </p:spTree>
    <p:extLst>
      <p:ext uri="{BB962C8B-B14F-4D97-AF65-F5344CB8AC3E}">
        <p14:creationId xmlns:p14="http://schemas.microsoft.com/office/powerpoint/2010/main" val="36026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8B75B-4C9F-8347-A657-028F71845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19" y="0"/>
            <a:ext cx="105943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67DF3-932E-3344-9DCC-811536EAF733}"/>
              </a:ext>
            </a:extLst>
          </p:cNvPr>
          <p:cNvSpPr txBox="1"/>
          <p:nvPr/>
        </p:nvSpPr>
        <p:spPr>
          <a:xfrm>
            <a:off x="7339693" y="5853794"/>
            <a:ext cx="468910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 of well formed </a:t>
            </a:r>
            <a:r>
              <a:rPr lang="en-US" sz="2400" dirty="0" err="1">
                <a:solidFill>
                  <a:schemeClr val="bg1"/>
                </a:solidFill>
              </a:rPr>
              <a:t>xHTML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6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C0D4-0F15-0445-B13B-DFD2F825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DOM: Document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D1DA-46E2-274E-B276-7EBE51367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696" y="1853158"/>
            <a:ext cx="6802147" cy="5004842"/>
          </a:xfrm>
        </p:spPr>
        <p:txBody>
          <a:bodyPr>
            <a:normAutofit/>
          </a:bodyPr>
          <a:lstStyle/>
          <a:p>
            <a:r>
              <a:rPr lang="en-US" dirty="0"/>
              <a:t>Treat XML and HTML as a Tree</a:t>
            </a:r>
          </a:p>
          <a:p>
            <a:pPr lvl="1"/>
            <a:r>
              <a:rPr lang="en-US" dirty="0"/>
              <a:t>Fits XML and well formed HTML </a:t>
            </a:r>
          </a:p>
          <a:p>
            <a:r>
              <a:rPr lang="en-US" dirty="0"/>
              <a:t>Visual containment </a:t>
            </a:r>
            <a:r>
              <a:rPr lang="en-US" dirty="0">
                <a:sym typeface="Wingdings" pitchFamily="2" charset="2"/>
              </a:rPr>
              <a:t> children</a:t>
            </a:r>
          </a:p>
          <a:p>
            <a:r>
              <a:rPr lang="en-US" dirty="0">
                <a:sym typeface="Wingdings" pitchFamily="2" charset="2"/>
              </a:rPr>
              <a:t>Manipulated dynamically using JavaScript</a:t>
            </a:r>
          </a:p>
          <a:p>
            <a:pPr lvl="1"/>
            <a:r>
              <a:rPr lang="en-US" dirty="0"/>
              <a:t>HTML DOM and actual DOM the browser shows may differ (substantially) </a:t>
            </a:r>
          </a:p>
          <a:p>
            <a:pPr lvl="1"/>
            <a:r>
              <a:rPr lang="en-US" dirty="0"/>
              <a:t>Parsing in Python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Selenium + Headless Chrome … (out of scope)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BF4AE-12A2-704A-A139-2CE42939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6" y="1646238"/>
            <a:ext cx="4614246" cy="4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terminology</a:t>
            </a:r>
          </a:p>
        </p:txBody>
      </p:sp>
      <p:sp>
        <p:nvSpPr>
          <p:cNvPr id="283649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lnSpcReduction="10000"/>
          </a:bodyPr>
          <a:lstStyle/>
          <a:p>
            <a:pPr marL="471487" indent="-457200">
              <a:buFont typeface="Wingdings" charset="2"/>
              <a:buChar char="Ø"/>
            </a:pPr>
            <a:r>
              <a:rPr lang="en-US" dirty="0"/>
              <a:t>There is only one </a:t>
            </a:r>
            <a:r>
              <a:rPr lang="en-US" i="1" dirty="0"/>
              <a:t>root (AKA document node)</a:t>
            </a:r>
            <a:r>
              <a:rPr lang="en-US" dirty="0"/>
              <a:t> in the tree, and  all other nodes are contained within it.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We think of these other nodes as </a:t>
            </a:r>
            <a:r>
              <a:rPr lang="en-US" i="1" dirty="0"/>
              <a:t>descendants</a:t>
            </a:r>
            <a:r>
              <a:rPr lang="en-US" dirty="0"/>
              <a:t> of the root node.  </a:t>
            </a:r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We use the language of a family tree to refer to relationships between nodes. </a:t>
            </a:r>
          </a:p>
          <a:p>
            <a:pPr marL="1371600" lvl="1"/>
            <a:r>
              <a:rPr lang="en-US" i="1" dirty="0"/>
              <a:t>parents, children, siblings, ancestors, descendants</a:t>
            </a:r>
            <a:endParaRPr lang="en-US" dirty="0"/>
          </a:p>
          <a:p>
            <a:pPr marL="471487" indent="-457200">
              <a:buFont typeface="Wingdings" charset="2"/>
              <a:buChar char="Ø"/>
            </a:pPr>
            <a:r>
              <a:rPr lang="en-US" dirty="0"/>
              <a:t>The </a:t>
            </a:r>
            <a:r>
              <a:rPr lang="en-US" i="1" dirty="0"/>
              <a:t>terminal nodes</a:t>
            </a:r>
            <a:r>
              <a:rPr lang="en-US" dirty="0"/>
              <a:t> in a tree are also known as </a:t>
            </a:r>
            <a:r>
              <a:rPr lang="en-US" i="1" dirty="0"/>
              <a:t>leaf nodes</a:t>
            </a:r>
            <a:r>
              <a:rPr lang="en-US" dirty="0"/>
              <a:t>.  Content always falls in a leaf node.</a:t>
            </a:r>
          </a:p>
        </p:txBody>
      </p:sp>
    </p:spTree>
    <p:extLst>
      <p:ext uri="{BB962C8B-B14F-4D97-AF65-F5344CB8AC3E}">
        <p14:creationId xmlns:p14="http://schemas.microsoft.com/office/powerpoint/2010/main" val="34077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6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3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3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3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49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2C14-DF6C-3D41-BE20-70021544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trees: a few additional “rules”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249EC-A01D-1F45-A715-AD827717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organized around </a:t>
            </a:r>
            <a:r>
              <a:rPr lang="en-US" dirty="0">
                <a:latin typeface="Monaco" pitchFamily="2" charset="77"/>
              </a:rPr>
              <a:t>&lt;div&gt; &lt;/div&gt;</a:t>
            </a:r>
            <a:r>
              <a:rPr lang="en-US" dirty="0"/>
              <a:t> elements</a:t>
            </a:r>
          </a:p>
          <a:p>
            <a:r>
              <a:rPr lang="en-US" dirty="0"/>
              <a:t>Hyperlinks: 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&lt;a </a:t>
            </a:r>
            <a:r>
              <a:rPr lang="en-US" dirty="0" err="1">
                <a:latin typeface="Monaco" pitchFamily="2" charset="77"/>
                <a:cs typeface="Consolas" panose="020B0609020204030204" pitchFamily="49" charset="0"/>
              </a:rPr>
              <a:t>href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=”</a:t>
            </a:r>
            <a:r>
              <a:rPr lang="en-US" dirty="0" err="1">
                <a:latin typeface="Monaco" pitchFamily="2" charset="77"/>
                <a:cs typeface="Consolas" panose="020B0609020204030204" pitchFamily="49" charset="0"/>
              </a:rPr>
              <a:t>uri</a:t>
            </a:r>
            <a:r>
              <a:rPr lang="en-US" dirty="0">
                <a:latin typeface="Monaco" pitchFamily="2" charset="77"/>
                <a:cs typeface="Consolas" panose="020B0609020204030204" pitchFamily="49" charset="0"/>
              </a:rPr>
              <a:t>”&gt;Link Text&lt;/a&gt;</a:t>
            </a:r>
          </a:p>
          <a:p>
            <a:r>
              <a:rPr lang="en-US" dirty="0"/>
              <a:t>The </a:t>
            </a:r>
            <a:r>
              <a:rPr lang="en-US" b="1" i="1" dirty="0"/>
              <a:t>id</a:t>
            </a:r>
            <a:r>
              <a:rPr lang="en-US" dirty="0"/>
              <a:t> attribute: unique key to identify an HTML node</a:t>
            </a:r>
          </a:p>
          <a:p>
            <a:pPr lvl="1"/>
            <a:r>
              <a:rPr lang="en-US" dirty="0"/>
              <a:t>Poorly written HTML </a:t>
            </a:r>
            <a:r>
              <a:rPr lang="en-US" dirty="0">
                <a:sym typeface="Wingdings" pitchFamily="2" charset="2"/>
              </a:rPr>
              <a:t> not always unique	</a:t>
            </a:r>
            <a:endParaRPr lang="en-US" dirty="0"/>
          </a:p>
          <a:p>
            <a:r>
              <a:rPr lang="en-US" dirty="0"/>
              <a:t>Older web forms will contain forms:</a:t>
            </a:r>
          </a:p>
          <a:p>
            <a:pPr marL="1428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&lt;form action="/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submit_comment.php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 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method="post"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&lt;input type="text" name="comment" value="blank" /&gt;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&lt;input type="submit" value="Submit" /&gt;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&lt;/form&gt;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97CBC-6647-7040-8C2D-C0EE127FD2FE}"/>
              </a:ext>
            </a:extLst>
          </p:cNvPr>
          <p:cNvSpPr txBox="1"/>
          <p:nvPr/>
        </p:nvSpPr>
        <p:spPr>
          <a:xfrm>
            <a:off x="5953125" y="6237514"/>
            <a:ext cx="55883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See notebook for demo on working with forms …</a:t>
            </a:r>
          </a:p>
        </p:txBody>
      </p:sp>
    </p:spTree>
    <p:extLst>
      <p:ext uri="{BB962C8B-B14F-4D97-AF65-F5344CB8AC3E}">
        <p14:creationId xmlns:p14="http://schemas.microsoft.com/office/powerpoint/2010/main" val="36165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745C-C414-CD44-B76E-A8B7FD02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HTTP – Hypertext Transfer Protocol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9F7FC7-1CFF-6C48-A9F7-0B2117C60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9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792" y="221343"/>
            <a:ext cx="8384722" cy="1325563"/>
          </a:xfrm>
        </p:spPr>
        <p:txBody>
          <a:bodyPr>
            <a:normAutofit/>
          </a:bodyPr>
          <a:lstStyle/>
          <a:p>
            <a:r>
              <a:rPr lang="en-US" sz="4900" dirty="0"/>
              <a:t>HTTP </a:t>
            </a:r>
            <a:br>
              <a:rPr lang="en-US" sz="4900" dirty="0"/>
            </a:br>
            <a:r>
              <a:rPr lang="en-US" sz="3600" dirty="0"/>
              <a:t>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78" y="2095047"/>
            <a:ext cx="10515600" cy="5040539"/>
          </a:xfrm>
        </p:spPr>
        <p:txBody>
          <a:bodyPr>
            <a:normAutofit/>
          </a:bodyPr>
          <a:lstStyle/>
          <a:p>
            <a:r>
              <a:rPr lang="en-US" dirty="0"/>
              <a:t>Created at CERN by Tim Berners-Lee in 1989 as part of the World Wide Web </a:t>
            </a:r>
          </a:p>
          <a:p>
            <a:r>
              <a:rPr lang="en-US" dirty="0"/>
              <a:t>Started as a simple </a:t>
            </a:r>
            <a:r>
              <a:rPr lang="en-US" b="1" i="1" dirty="0"/>
              <a:t>request-response </a:t>
            </a:r>
            <a:r>
              <a:rPr lang="en-US" b="1" dirty="0"/>
              <a:t>protocol </a:t>
            </a:r>
            <a:r>
              <a:rPr lang="en-US" dirty="0"/>
              <a:t>used by web servers and browsers to access hypertext</a:t>
            </a:r>
          </a:p>
          <a:p>
            <a:r>
              <a:rPr lang="en-US" dirty="0"/>
              <a:t>Widely used exchange data and provides services:</a:t>
            </a:r>
          </a:p>
          <a:p>
            <a:pPr lvl="1"/>
            <a:r>
              <a:rPr lang="en-US" dirty="0"/>
              <a:t>Access webpage &amp; submit forms</a:t>
            </a:r>
          </a:p>
          <a:p>
            <a:pPr lvl="1"/>
            <a:r>
              <a:rPr lang="en-US" dirty="0"/>
              <a:t>Common API to data and services across the internet </a:t>
            </a:r>
          </a:p>
          <a:p>
            <a:r>
              <a:rPr lang="en-US" dirty="0"/>
              <a:t>Foundation of modern REST APIs  … (more on this soon)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A94F1-0A95-DC40-A2B3-3BBB88DE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8179" cy="16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512500" y="1924544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8903610" y="2059775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878162" y="2611425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667339" y="2059775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667340" y="1825549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DB653D-CB8B-C74F-B5FD-9B3024CDF174}"/>
              </a:ext>
            </a:extLst>
          </p:cNvPr>
          <p:cNvGrpSpPr/>
          <p:nvPr/>
        </p:nvGrpSpPr>
        <p:grpSpPr>
          <a:xfrm>
            <a:off x="2667340" y="2709383"/>
            <a:ext cx="5472778" cy="1637133"/>
            <a:chOff x="2477335" y="2993798"/>
            <a:chExt cx="5472778" cy="16371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850FAA-903A-9642-B354-79AA37C91C2B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GET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/sp18/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syllabus.html?a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=1 HTTP/1.1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HOST: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ds100.org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User-Agent: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python-requests/2.18.4</a:t>
              </a: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Accept-Encoding: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compress,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gzip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Accept: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*/*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527A49-8491-7E41-88F5-E00ED33C4E90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707600" y="1437351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670636" y="1437351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8C89599-17D9-F24E-A6BC-A5F926C33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4524555"/>
            <a:ext cx="5260521" cy="2055909"/>
          </a:xfrm>
        </p:spPr>
        <p:txBody>
          <a:bodyPr>
            <a:normAutofit fontScale="92500"/>
          </a:bodyPr>
          <a:lstStyle/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/>
              <a:t>First line contains: </a:t>
            </a:r>
          </a:p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GET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/sp18/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syllabus.html?a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=1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HTTP/1.1 </a:t>
            </a: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FF"/>
                </a:solidFill>
              </a:rPr>
              <a:t>a method, e.g., GET or POST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accent4"/>
                </a:solidFill>
              </a:rPr>
              <a:t>a URL or path to the document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8000"/>
                </a:solidFill>
              </a:rPr>
              <a:t>the protocol and its version</a:t>
            </a:r>
            <a:r>
              <a:rPr lang="en-US" sz="2000" dirty="0"/>
              <a:t> 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ED9596-9E6F-344A-B839-B2E80F424E4D}"/>
              </a:ext>
            </a:extLst>
          </p:cNvPr>
          <p:cNvSpPr txBox="1">
            <a:spLocks/>
          </p:cNvSpPr>
          <p:nvPr/>
        </p:nvSpPr>
        <p:spPr>
          <a:xfrm>
            <a:off x="6113114" y="4369434"/>
            <a:ext cx="5580991" cy="2808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00000"/>
              </a:lnSpc>
              <a:spcBef>
                <a:spcPts val="600"/>
              </a:spcBef>
              <a:buFont typeface="Wingdings" charset="2"/>
              <a:buNone/>
            </a:pPr>
            <a:r>
              <a:rPr lang="en-US" sz="3200" dirty="0"/>
              <a:t>Remaining Header Lines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Key–value pairs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Specify a </a:t>
            </a:r>
            <a:r>
              <a:rPr lang="en-US" sz="2000" dirty="0">
                <a:hlinkClick r:id="rId3"/>
              </a:rPr>
              <a:t>range of attributes</a:t>
            </a:r>
            <a:endParaRPr lang="en-US" sz="2000" dirty="0"/>
          </a:p>
          <a:p>
            <a:pPr marL="14287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Optional Body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ym typeface="Wingdings" pitchFamily="2" charset="2"/>
              </a:rPr>
              <a:t>send extra parameters &amp; data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05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3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7667-3483-8740-928C-F802C8F3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– Response Protocol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03F8-6D8F-8441-84F6-FC4077AFF866}"/>
              </a:ext>
            </a:extLst>
          </p:cNvPr>
          <p:cNvGrpSpPr/>
          <p:nvPr/>
        </p:nvGrpSpPr>
        <p:grpSpPr>
          <a:xfrm>
            <a:off x="512500" y="1924544"/>
            <a:ext cx="1364342" cy="1857829"/>
            <a:chOff x="1349829" y="2198914"/>
            <a:chExt cx="1364342" cy="18578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10A45D-8D6B-E14F-ADD8-E26448276007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E46F6B8-8597-684D-821C-05300E4811A5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17C856-4A9E-6041-B546-2E140F0F5AB6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7AAB6-434C-4844-A822-5CCCBA236542}"/>
              </a:ext>
            </a:extLst>
          </p:cNvPr>
          <p:cNvGrpSpPr/>
          <p:nvPr/>
        </p:nvGrpSpPr>
        <p:grpSpPr>
          <a:xfrm>
            <a:off x="8903610" y="2059775"/>
            <a:ext cx="2642047" cy="1722598"/>
            <a:chOff x="7157259" y="2969492"/>
            <a:chExt cx="4347556" cy="2834578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7C54663-0D0B-1C4C-8A1E-965FDA954D0D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41ED99-2812-774D-960A-991BBE6E3E41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4AB265-CE8F-E743-AD5A-33EDFE2B2A6D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AD70DDF0-70CD-D349-AE1F-02FB5B40A92D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ACD194F9-2E68-EE47-9563-6D48C4C6879F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0A1C7BA1-A6D0-E542-A2A0-B0A3CF34CCC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7F9961-E10C-8148-90D4-6417C65FCBE9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</p:grpSpPr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69B4CEBB-0D13-8349-A128-4F60CA9EA32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54A4BFC9-B6EF-4E4A-B2AF-4D6B823F3D8E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C4B3F45D-287B-1B49-A0B0-59DC5ADA6C2A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C036CA-22DB-CF4D-A993-808E1605A7C1}"/>
              </a:ext>
            </a:extLst>
          </p:cNvPr>
          <p:cNvSpPr/>
          <p:nvPr/>
        </p:nvSpPr>
        <p:spPr>
          <a:xfrm>
            <a:off x="878162" y="2611425"/>
            <a:ext cx="876520" cy="59020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Swipe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A4D084-EF69-514A-B8AE-49056AD9BB61}"/>
              </a:ext>
            </a:extLst>
          </p:cNvPr>
          <p:cNvSpPr/>
          <p:nvPr/>
        </p:nvSpPr>
        <p:spPr>
          <a:xfrm>
            <a:off x="2667339" y="2059775"/>
            <a:ext cx="5894769" cy="550488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98A84-3F93-6E4E-8924-285E6F2EB3C0}"/>
              </a:ext>
            </a:extLst>
          </p:cNvPr>
          <p:cNvSpPr txBox="1"/>
          <p:nvPr/>
        </p:nvSpPr>
        <p:spPr>
          <a:xfrm>
            <a:off x="2667340" y="1825549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DF50F-5E13-5C40-9B19-14D0FF12D10C}"/>
              </a:ext>
            </a:extLst>
          </p:cNvPr>
          <p:cNvSpPr txBox="1"/>
          <p:nvPr/>
        </p:nvSpPr>
        <p:spPr>
          <a:xfrm>
            <a:off x="707600" y="1437351"/>
            <a:ext cx="104708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D6314-EC62-7F40-B659-AC25171FCFFD}"/>
              </a:ext>
            </a:extLst>
          </p:cNvPr>
          <p:cNvSpPr txBox="1"/>
          <p:nvPr/>
        </p:nvSpPr>
        <p:spPr>
          <a:xfrm>
            <a:off x="9670636" y="1437351"/>
            <a:ext cx="110799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C22C2-4563-DE4D-8B5D-D7AF959249FE}"/>
              </a:ext>
            </a:extLst>
          </p:cNvPr>
          <p:cNvGrpSpPr/>
          <p:nvPr/>
        </p:nvGrpSpPr>
        <p:grpSpPr>
          <a:xfrm>
            <a:off x="2991885" y="3561643"/>
            <a:ext cx="5472778" cy="1637133"/>
            <a:chOff x="2477335" y="2993798"/>
            <a:chExt cx="5472778" cy="1637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02D177-6B9C-554A-89C1-DD73EE1CBEAF}"/>
                </a:ext>
              </a:extLst>
            </p:cNvPr>
            <p:cNvSpPr/>
            <p:nvPr/>
          </p:nvSpPr>
          <p:spPr>
            <a:xfrm>
              <a:off x="2818837" y="2993799"/>
              <a:ext cx="5131276" cy="16371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400" b="1" i="1" dirty="0"/>
                <a:t>HTTP/1.1 200 OK</a:t>
              </a:r>
            </a:p>
            <a:p>
              <a:r>
                <a:rPr lang="en-US" sz="1400" b="1" dirty="0"/>
                <a:t>Server:</a:t>
              </a:r>
              <a:r>
                <a:rPr lang="en-US" sz="1400" dirty="0"/>
                <a:t> </a:t>
              </a:r>
              <a:r>
                <a:rPr lang="en-US" sz="1400" dirty="0" err="1"/>
                <a:t>GitHub.com</a:t>
              </a:r>
              <a:endParaRPr lang="en-US" sz="1400" dirty="0"/>
            </a:p>
            <a:p>
              <a:r>
                <a:rPr lang="en-US" sz="1400" b="1" dirty="0"/>
                <a:t>Date:</a:t>
              </a:r>
              <a:r>
                <a:rPr lang="en-US" sz="1400" dirty="0"/>
                <a:t> Mon, 12 Feb 2018 05:41:55 GMT</a:t>
              </a:r>
            </a:p>
            <a:p>
              <a:r>
                <a:rPr lang="en-US" sz="1400" b="1" dirty="0"/>
                <a:t>Last-Modified:</a:t>
              </a:r>
              <a:r>
                <a:rPr lang="en-US" sz="1400" dirty="0"/>
                <a:t> Mon, 22 Jan 2018 06:16:48 GMT</a:t>
              </a:r>
            </a:p>
            <a:p>
              <a:r>
                <a:rPr lang="en-US" sz="1400" b="1" dirty="0"/>
                <a:t>Access-Control-Allow-Origin:</a:t>
              </a:r>
              <a:r>
                <a:rPr lang="en-US" sz="1400" dirty="0"/>
                <a:t> *</a:t>
              </a:r>
            </a:p>
            <a:p>
              <a:r>
                <a:rPr lang="en-US" sz="1400" b="1" dirty="0"/>
                <a:t>Content-Type:</a:t>
              </a:r>
              <a:r>
                <a:rPr lang="en-US" sz="1400" dirty="0"/>
                <a:t> text/html; charset=utf-8</a:t>
              </a:r>
            </a:p>
            <a:p>
              <a:r>
                <a:rPr lang="en-US" sz="1400" b="1" dirty="0"/>
                <a:t>Content-Encoding:</a:t>
              </a:r>
              <a:r>
                <a:rPr lang="en-US" sz="1400" dirty="0"/>
                <a:t> </a:t>
              </a:r>
              <a:r>
                <a:rPr lang="en-US" sz="1400" dirty="0" err="1"/>
                <a:t>gzip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3E15F0-C209-0744-810B-857777948288}"/>
                </a:ext>
              </a:extLst>
            </p:cNvPr>
            <p:cNvSpPr txBox="1"/>
            <p:nvPr/>
          </p:nvSpPr>
          <p:spPr>
            <a:xfrm rot="16200000">
              <a:off x="1843435" y="3627698"/>
              <a:ext cx="1637132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Header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BC8C7-5FBD-AF41-9BCD-F81C91918630}"/>
              </a:ext>
            </a:extLst>
          </p:cNvPr>
          <p:cNvGrpSpPr/>
          <p:nvPr/>
        </p:nvGrpSpPr>
        <p:grpSpPr>
          <a:xfrm>
            <a:off x="2991885" y="5222562"/>
            <a:ext cx="5472778" cy="950164"/>
            <a:chOff x="2477335" y="4680806"/>
            <a:chExt cx="5472778" cy="8637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2BDCAC-3FBE-5440-B492-A5641BEA0B09}"/>
                </a:ext>
              </a:extLst>
            </p:cNvPr>
            <p:cNvSpPr/>
            <p:nvPr/>
          </p:nvSpPr>
          <p:spPr>
            <a:xfrm>
              <a:off x="2818837" y="4680806"/>
              <a:ext cx="5131276" cy="86378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82880" tIns="91440" rIns="18288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&lt;!DOCTYPE html&gt;&lt;html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lang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&lt;head&gt;  &lt;meta charset="utf-8"&gt;    &lt;meta http-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equiv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="X-UA-Compatible" content="IE=edge"&gt;    &lt;title&gt;DS100&lt;/title&gt;&lt;meta name="author" content="UC Berkeley"&gt; &lt;meta name="viewport" content="width=device-width, initial-scale=1.0"&gt;  &lt;link 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href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="/assets/themes/bootstrap/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css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1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bootstrap.min.css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CAA973-98C7-B343-83F5-904CA64C6802}"/>
                </a:ext>
              </a:extLst>
            </p:cNvPr>
            <p:cNvSpPr txBox="1"/>
            <p:nvPr/>
          </p:nvSpPr>
          <p:spPr>
            <a:xfrm rot="16200000">
              <a:off x="2230109" y="4928033"/>
              <a:ext cx="863784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Body</a:t>
              </a:r>
            </a:p>
          </p:txBody>
        </p:sp>
      </p:grpSp>
      <p:sp>
        <p:nvSpPr>
          <p:cNvPr id="41" name="Left Arrow 40">
            <a:extLst>
              <a:ext uri="{FF2B5EF4-FFF2-40B4-BE49-F238E27FC236}">
                <a16:creationId xmlns:a16="http://schemas.microsoft.com/office/drawing/2014/main" id="{C1B1D74F-2F49-5A43-ADB2-D020F6A5F3B6}"/>
              </a:ext>
            </a:extLst>
          </p:cNvPr>
          <p:cNvSpPr/>
          <p:nvPr/>
        </p:nvSpPr>
        <p:spPr>
          <a:xfrm>
            <a:off x="2667338" y="2608418"/>
            <a:ext cx="5894769" cy="59136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0936A-DDFE-F640-A166-3E7E6058B081}"/>
              </a:ext>
            </a:extLst>
          </p:cNvPr>
          <p:cNvSpPr txBox="1"/>
          <p:nvPr/>
        </p:nvSpPr>
        <p:spPr>
          <a:xfrm>
            <a:off x="7421159" y="3071699"/>
            <a:ext cx="12538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E7F23-2BF2-344C-A9FB-55692F6EA0AB}"/>
              </a:ext>
            </a:extLst>
          </p:cNvPr>
          <p:cNvSpPr txBox="1"/>
          <p:nvPr/>
        </p:nvSpPr>
        <p:spPr>
          <a:xfrm>
            <a:off x="8562107" y="4139392"/>
            <a:ext cx="3340333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First line contains status code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Key-Value Pair Lines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Data properties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Body </a:t>
            </a: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Returned data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HTML/JSON/Bytes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016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25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C7622-3990-A942-B2E6-838E70AB57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606"/>
            <a:ext cx="12192000" cy="6584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D0424-8C18-FC46-B6EC-7301686B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6932"/>
            <a:ext cx="5923936" cy="1325563"/>
          </a:xfrm>
          <a:solidFill>
            <a:schemeClr val="tx1">
              <a:alpha val="67000"/>
            </a:schemeClr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 rIns="365760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 a 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7D97F-6014-6A4B-90D7-8C69EDAD182E}"/>
              </a:ext>
            </a:extLst>
          </p:cNvPr>
          <p:cNvSpPr txBox="1"/>
          <p:nvPr/>
        </p:nvSpPr>
        <p:spPr>
          <a:xfrm>
            <a:off x="10776857" y="4669972"/>
            <a:ext cx="109196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4F1DF-34B2-0445-BB5D-2C3EBA8C3E66}"/>
              </a:ext>
            </a:extLst>
          </p:cNvPr>
          <p:cNvSpPr txBox="1"/>
          <p:nvPr/>
        </p:nvSpPr>
        <p:spPr>
          <a:xfrm>
            <a:off x="10776857" y="2871108"/>
            <a:ext cx="125386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59214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8A1CF3-EE72-8A4F-9961-F13B33C6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Estimates</a:t>
            </a:r>
            <a:br>
              <a:rPr lang="en-US" dirty="0"/>
            </a:br>
            <a:r>
              <a:rPr lang="en-US" dirty="0"/>
              <a:t>and Smoothing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4C604-12CF-EB4A-ADFC-F74D21A5D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5CE4-2E69-BE46-AEBC-B6D1B011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22" y="180022"/>
            <a:ext cx="10801350" cy="1325563"/>
          </a:xfrm>
        </p:spPr>
        <p:txBody>
          <a:bodyPr/>
          <a:lstStyle/>
          <a:p>
            <a:r>
              <a:rPr lang="en-US" dirty="0"/>
              <a:t>Request Types (Main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F239-E5A5-F647-BC18-4DBE2A3D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383120"/>
            <a:ext cx="11049000" cy="5215255"/>
          </a:xfrm>
        </p:spPr>
        <p:txBody>
          <a:bodyPr>
            <a:normAutofit/>
          </a:bodyPr>
          <a:lstStyle/>
          <a:p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i="1" dirty="0"/>
              <a:t>– get information </a:t>
            </a:r>
          </a:p>
          <a:p>
            <a:pPr lvl="1"/>
            <a:r>
              <a:rPr lang="en-US" dirty="0"/>
              <a:t>Parameters passed in URI (limited to ~2000 characters)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user_info.json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?username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mejoeyg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&amp;version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</a:p>
          <a:p>
            <a:pPr lvl="2"/>
            <a:r>
              <a:rPr lang="en-US" dirty="0"/>
              <a:t>Request body is typically ignored </a:t>
            </a:r>
          </a:p>
          <a:p>
            <a:pPr lvl="1"/>
            <a:r>
              <a:rPr lang="en-US" dirty="0"/>
              <a:t>Should not have side-effects (e.g., update user info)</a:t>
            </a:r>
          </a:p>
          <a:p>
            <a:pPr lvl="1"/>
            <a:r>
              <a:rPr lang="en-US" dirty="0"/>
              <a:t>Can be cached in on server, network, or in browser (bookmarks)</a:t>
            </a:r>
          </a:p>
          <a:p>
            <a:pPr lvl="1"/>
            <a:r>
              <a:rPr lang="en-US" dirty="0"/>
              <a:t>Related requests: HEAD, OPTIONS</a:t>
            </a:r>
          </a:p>
          <a:p>
            <a:r>
              <a:rPr lang="en-US" b="1" dirty="0"/>
              <a:t>POST</a:t>
            </a:r>
            <a:r>
              <a:rPr lang="en-US" dirty="0"/>
              <a:t> </a:t>
            </a:r>
            <a:r>
              <a:rPr lang="en-US" i="1" dirty="0"/>
              <a:t>– send information</a:t>
            </a:r>
          </a:p>
          <a:p>
            <a:pPr lvl="1"/>
            <a:r>
              <a:rPr lang="en-US" dirty="0"/>
              <a:t>Parameters passed in URI and BODY</a:t>
            </a:r>
          </a:p>
          <a:p>
            <a:pPr lvl="1"/>
            <a:r>
              <a:rPr lang="en-US" dirty="0"/>
              <a:t>May  and typically will have side-effects </a:t>
            </a:r>
          </a:p>
          <a:p>
            <a:pPr lvl="1"/>
            <a:r>
              <a:rPr lang="en-US" dirty="0"/>
              <a:t>Often used with web forms.</a:t>
            </a:r>
          </a:p>
          <a:p>
            <a:pPr lvl="1"/>
            <a:r>
              <a:rPr lang="en-US" dirty="0"/>
              <a:t>Related requests: PUT, DELETE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9"/>
            <a:ext cx="10515600" cy="48612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100s Informational</a:t>
            </a:r>
            <a:r>
              <a:rPr lang="en-US" dirty="0"/>
              <a:t> – Communication continuing, more input expected from client or server</a:t>
            </a:r>
          </a:p>
          <a:p>
            <a:r>
              <a:rPr lang="en-US" b="1" dirty="0"/>
              <a:t>200 Success</a:t>
            </a:r>
            <a:r>
              <a:rPr lang="en-US" dirty="0"/>
              <a:t>  - e.g., 200 - general success; </a:t>
            </a:r>
          </a:p>
          <a:p>
            <a:r>
              <a:rPr lang="en-US" b="1" dirty="0"/>
              <a:t>300s Redirection or Conditional Action</a:t>
            </a:r>
            <a:r>
              <a:rPr lang="en-US" dirty="0"/>
              <a:t> – requested URL is located somewhere else. </a:t>
            </a:r>
          </a:p>
          <a:p>
            <a:r>
              <a:rPr lang="en-US" b="1" dirty="0"/>
              <a:t>400s Client Error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404</a:t>
            </a:r>
            <a:r>
              <a:rPr lang="en-US" i="1" dirty="0"/>
              <a:t> </a:t>
            </a:r>
            <a:r>
              <a:rPr lang="en-US" dirty="0"/>
              <a:t>indicates</a:t>
            </a:r>
            <a:r>
              <a:rPr lang="en-US" i="1" dirty="0"/>
              <a:t> </a:t>
            </a:r>
            <a:r>
              <a:rPr lang="en-US" dirty="0"/>
              <a:t>the document was not found</a:t>
            </a:r>
          </a:p>
          <a:p>
            <a:pPr lvl="1"/>
            <a:r>
              <a:rPr lang="en-US" dirty="0"/>
              <a:t>403 indicates that the server understood the request but refuses to authorize it</a:t>
            </a:r>
          </a:p>
          <a:p>
            <a:r>
              <a:rPr lang="en-US" b="1" dirty="0"/>
              <a:t>500s Internal Server Error or Broken Request</a:t>
            </a:r>
            <a:r>
              <a:rPr lang="en-US" dirty="0"/>
              <a:t> –  error  on 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1073624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5D540-35D8-4F45-A011-AC5DFF9F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DBA92-CDD8-C947-BDE6-F0011B309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basic_http_requests.ipynb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BBF6DB-623C-1C49-AADD-DD97B72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578"/>
            <a:ext cx="10515600" cy="1849889"/>
          </a:xfrm>
        </p:spPr>
        <p:txBody>
          <a:bodyPr/>
          <a:lstStyle/>
          <a:p>
            <a:r>
              <a:rPr lang="en-US" dirty="0"/>
              <a:t>REST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C3E9DA-B6A4-534A-9703-0EABB27E8BBD}"/>
              </a:ext>
            </a:extLst>
          </p:cNvPr>
          <p:cNvSpPr txBox="1"/>
          <p:nvPr/>
        </p:nvSpPr>
        <p:spPr>
          <a:xfrm>
            <a:off x="2711290" y="2571725"/>
            <a:ext cx="6104556" cy="16312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	/website/images	Get all images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	/website/images	Add an image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GET	/website/images/{id}	Get a an image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PUT	/website/images/{id}	Update an image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DELETE	/website/images/{id}	Delete an image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8D9B8B-B10E-0A40-940C-2CFA76F235A3}"/>
              </a:ext>
            </a:extLst>
          </p:cNvPr>
          <p:cNvGrpSpPr/>
          <p:nvPr/>
        </p:nvGrpSpPr>
        <p:grpSpPr>
          <a:xfrm>
            <a:off x="851050" y="3312472"/>
            <a:ext cx="1364342" cy="1857829"/>
            <a:chOff x="1349829" y="2198914"/>
            <a:chExt cx="1364342" cy="1857829"/>
          </a:xfrm>
          <a:noFill/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5B88E27-4589-2B44-8224-3315E34B1702}"/>
                </a:ext>
              </a:extLst>
            </p:cNvPr>
            <p:cNvSpPr/>
            <p:nvPr/>
          </p:nvSpPr>
          <p:spPr>
            <a:xfrm>
              <a:off x="1349829" y="2198914"/>
              <a:ext cx="1364342" cy="1857829"/>
            </a:xfrm>
            <a:prstGeom prst="roundRect">
              <a:avLst>
                <a:gd name="adj" fmla="val 1188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C95FEAE-B508-334B-8650-735E78604807}"/>
                </a:ext>
              </a:extLst>
            </p:cNvPr>
            <p:cNvSpPr/>
            <p:nvPr/>
          </p:nvSpPr>
          <p:spPr>
            <a:xfrm>
              <a:off x="1372056" y="2273775"/>
              <a:ext cx="1319888" cy="1734147"/>
            </a:xfrm>
            <a:prstGeom prst="roundRect">
              <a:avLst>
                <a:gd name="adj" fmla="val 1188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360B5C-14AD-9640-BEF7-E270A1DCA4F4}"/>
                </a:ext>
              </a:extLst>
            </p:cNvPr>
            <p:cNvSpPr/>
            <p:nvPr/>
          </p:nvSpPr>
          <p:spPr>
            <a:xfrm>
              <a:off x="2021177" y="2213485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3C5B33-AE3B-EF4F-BA16-AD1D585BD255}"/>
              </a:ext>
            </a:extLst>
          </p:cNvPr>
          <p:cNvGrpSpPr/>
          <p:nvPr/>
        </p:nvGrpSpPr>
        <p:grpSpPr>
          <a:xfrm>
            <a:off x="9042312" y="3504853"/>
            <a:ext cx="2642047" cy="1722598"/>
            <a:chOff x="7157259" y="2969492"/>
            <a:chExt cx="4347556" cy="2834578"/>
          </a:xfrm>
          <a:noFill/>
        </p:grpSpPr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10C38249-D0BA-7541-A94C-D55EDEF19610}"/>
                </a:ext>
              </a:extLst>
            </p:cNvPr>
            <p:cNvSpPr/>
            <p:nvPr/>
          </p:nvSpPr>
          <p:spPr>
            <a:xfrm>
              <a:off x="7157259" y="3656545"/>
              <a:ext cx="4347556" cy="2147525"/>
            </a:xfrm>
            <a:prstGeom prst="cloud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0302C8D-EB7D-B049-A6E3-D1444CF519F7}"/>
                </a:ext>
              </a:extLst>
            </p:cNvPr>
            <p:cNvGrpSpPr/>
            <p:nvPr/>
          </p:nvGrpSpPr>
          <p:grpSpPr>
            <a:xfrm>
              <a:off x="7795842" y="2969492"/>
              <a:ext cx="3066911" cy="2110229"/>
              <a:chOff x="7056009" y="2607496"/>
              <a:chExt cx="3066911" cy="2110229"/>
            </a:xfrm>
            <a:grpFill/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5AAA290-D423-BE48-B1B0-C412BE74BB58}"/>
                  </a:ext>
                </a:extLst>
              </p:cNvPr>
              <p:cNvGrpSpPr/>
              <p:nvPr/>
            </p:nvGrpSpPr>
            <p:grpSpPr>
              <a:xfrm>
                <a:off x="7428666" y="2607496"/>
                <a:ext cx="2694254" cy="1684177"/>
                <a:chOff x="7428666" y="2607496"/>
                <a:chExt cx="2694254" cy="1684177"/>
              </a:xfrm>
              <a:grpFill/>
            </p:grpSpPr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1EC37B4B-2600-F34E-A742-7635329B757A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B966479D-D891-6847-9969-48A8C5702B13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Cube 20">
                  <a:extLst>
                    <a:ext uri="{FF2B5EF4-FFF2-40B4-BE49-F238E27FC236}">
                      <a16:creationId xmlns:a16="http://schemas.microsoft.com/office/drawing/2014/main" id="{01689CBF-A440-8D4C-871C-E156508A5811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8117FDB-DDEE-6A46-AD9A-41AC98892C0E}"/>
                  </a:ext>
                </a:extLst>
              </p:cNvPr>
              <p:cNvGrpSpPr/>
              <p:nvPr/>
            </p:nvGrpSpPr>
            <p:grpSpPr>
              <a:xfrm>
                <a:off x="7056009" y="3033548"/>
                <a:ext cx="2694254" cy="1684177"/>
                <a:chOff x="7428666" y="2607496"/>
                <a:chExt cx="2694254" cy="1684177"/>
              </a:xfrm>
              <a:grpFill/>
            </p:grpSpPr>
            <p:sp>
              <p:nvSpPr>
                <p:cNvPr id="16" name="Cube 15">
                  <a:extLst>
                    <a:ext uri="{FF2B5EF4-FFF2-40B4-BE49-F238E27FC236}">
                      <a16:creationId xmlns:a16="http://schemas.microsoft.com/office/drawing/2014/main" id="{2AB7187F-879F-AC47-A382-61D27048EBE6}"/>
                    </a:ext>
                  </a:extLst>
                </p:cNvPr>
                <p:cNvSpPr/>
                <p:nvPr/>
              </p:nvSpPr>
              <p:spPr>
                <a:xfrm>
                  <a:off x="7428666" y="2607498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851A9993-364D-3243-A0CA-2B53B9EA415D}"/>
                    </a:ext>
                  </a:extLst>
                </p:cNvPr>
                <p:cNvSpPr/>
                <p:nvPr/>
              </p:nvSpPr>
              <p:spPr>
                <a:xfrm>
                  <a:off x="8288558" y="2607497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Cube 17">
                  <a:extLst>
                    <a:ext uri="{FF2B5EF4-FFF2-40B4-BE49-F238E27FC236}">
                      <a16:creationId xmlns:a16="http://schemas.microsoft.com/office/drawing/2014/main" id="{0A1EC520-B286-7F46-967A-15A53C50F031}"/>
                    </a:ext>
                  </a:extLst>
                </p:cNvPr>
                <p:cNvSpPr/>
                <p:nvPr/>
              </p:nvSpPr>
              <p:spPr>
                <a:xfrm>
                  <a:off x="9148450" y="2607496"/>
                  <a:ext cx="974470" cy="1684175"/>
                </a:xfrm>
                <a:prstGeom prst="cub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076D3B-D662-994C-AAC5-8C5096E75F06}"/>
              </a:ext>
            </a:extLst>
          </p:cNvPr>
          <p:cNvSpPr txBox="1"/>
          <p:nvPr/>
        </p:nvSpPr>
        <p:spPr>
          <a:xfrm>
            <a:off x="873277" y="5227451"/>
            <a:ext cx="11961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A6710E-0039-494F-BD3F-1FBB225ACE19}"/>
              </a:ext>
            </a:extLst>
          </p:cNvPr>
          <p:cNvSpPr txBox="1"/>
          <p:nvPr/>
        </p:nvSpPr>
        <p:spPr>
          <a:xfrm>
            <a:off x="9726481" y="5227451"/>
            <a:ext cx="12458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59D84BA-FD02-094F-B173-213A444FCB05}"/>
              </a:ext>
            </a:extLst>
          </p:cNvPr>
          <p:cNvSpPr/>
          <p:nvPr/>
        </p:nvSpPr>
        <p:spPr>
          <a:xfrm>
            <a:off x="3417258" y="4369899"/>
            <a:ext cx="4258741" cy="258916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B8AB58-7D86-0447-BEDF-532DED875D74}"/>
              </a:ext>
            </a:extLst>
          </p:cNvPr>
          <p:cNvSpPr/>
          <p:nvPr/>
        </p:nvSpPr>
        <p:spPr>
          <a:xfrm rot="10800000">
            <a:off x="3386383" y="4740199"/>
            <a:ext cx="4258741" cy="258916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5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848C-E425-8E4F-BA74-6670BBE7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Representation State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4D20E-5E64-AE47-980D-1A322A18F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77056"/>
          </a:xfrm>
        </p:spPr>
        <p:txBody>
          <a:bodyPr>
            <a:normAutofit/>
          </a:bodyPr>
          <a:lstStyle/>
          <a:p>
            <a:r>
              <a:rPr lang="en-US" dirty="0"/>
              <a:t>A way of architecting widely accessible, efficient, and extensible web services </a:t>
            </a:r>
          </a:p>
          <a:p>
            <a:r>
              <a:rPr lang="en-US" dirty="0"/>
              <a:t>Typically implemented on top of HTTP</a:t>
            </a:r>
          </a:p>
          <a:p>
            <a:r>
              <a:rPr lang="en-US" dirty="0"/>
              <a:t>All client session state is maintained by the client:</a:t>
            </a:r>
          </a:p>
          <a:p>
            <a:pPr lvl="1"/>
            <a:r>
              <a:rPr lang="en-US" dirty="0"/>
              <a:t>request 1: GET /data/pages </a:t>
            </a:r>
            <a:r>
              <a:rPr lang="en-US" dirty="0">
                <a:sym typeface="Wingdings" pitchFamily="2" charset="2"/>
              </a:rPr>
              <a:t> responses first 33 pages</a:t>
            </a:r>
          </a:p>
          <a:p>
            <a:pPr lvl="1"/>
            <a:r>
              <a:rPr lang="en-US" dirty="0">
                <a:sym typeface="Wingdings" pitchFamily="2" charset="2"/>
              </a:rPr>
              <a:t>request 2: GET /data/</a:t>
            </a:r>
            <a:r>
              <a:rPr lang="en-US" dirty="0" err="1">
                <a:sym typeface="Wingdings" pitchFamily="2" charset="2"/>
              </a:rPr>
              <a:t>pages?afterPage</a:t>
            </a:r>
            <a:r>
              <a:rPr lang="en-US" dirty="0">
                <a:sym typeface="Wingdings" pitchFamily="2" charset="2"/>
              </a:rPr>
              <a:t>=33  more pages … </a:t>
            </a:r>
          </a:p>
          <a:p>
            <a:r>
              <a:rPr lang="en-US" dirty="0">
                <a:sym typeface="Wingdings" pitchFamily="2" charset="2"/>
              </a:rPr>
              <a:t>REST APIs should be programmatically discoverable</a:t>
            </a:r>
          </a:p>
          <a:p>
            <a:pPr lvl="1"/>
            <a:r>
              <a:rPr lang="en-US" dirty="0"/>
              <a:t>In the example of request 1 above --&gt; response should indicate how to get the next batch of pages.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8807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ED9C-6532-AC42-8EA5-E2C667E6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72778"/>
            <a:ext cx="10801350" cy="1325563"/>
          </a:xfrm>
        </p:spPr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D1B0-6293-6340-A570-25B6B348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96" y="1232087"/>
            <a:ext cx="10882745" cy="5122697"/>
          </a:xfrm>
        </p:spPr>
        <p:txBody>
          <a:bodyPr>
            <a:normAutofit/>
          </a:bodyPr>
          <a:lstStyle/>
          <a:p>
            <a:r>
              <a:rPr lang="en-US" b="1" dirty="0"/>
              <a:t>Client-Server: </a:t>
            </a:r>
            <a:r>
              <a:rPr lang="en-US" dirty="0"/>
              <a:t>both client and server should be able to evolve independently</a:t>
            </a:r>
          </a:p>
          <a:p>
            <a:r>
              <a:rPr lang="en-US" b="1" dirty="0"/>
              <a:t>Stateless:</a:t>
            </a:r>
            <a:r>
              <a:rPr lang="en-US" dirty="0"/>
              <a:t> The server does not store any of the clients session state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client passes state to server in each call</a:t>
            </a:r>
          </a:p>
          <a:p>
            <a:r>
              <a:rPr lang="en-US" b="1" dirty="0"/>
              <a:t>Cacheable:</a:t>
            </a:r>
            <a:r>
              <a:rPr lang="en-US" dirty="0"/>
              <a:t> system should clearly define what functionality can be cached (e.g., GET vs POST requests)</a:t>
            </a:r>
          </a:p>
          <a:p>
            <a:r>
              <a:rPr lang="en-US" b="1" dirty="0"/>
              <a:t>Uniform Interface:</a:t>
            </a:r>
            <a:r>
              <a:rPr lang="en-US" dirty="0"/>
              <a:t> provide a consistent interface for getting and updating data in a system</a:t>
            </a:r>
          </a:p>
          <a:p>
            <a:pPr lvl="1"/>
            <a:r>
              <a:rPr lang="en-US" dirty="0"/>
              <a:t>Accomplished through common resource identifiers (URIs)</a:t>
            </a:r>
          </a:p>
          <a:p>
            <a:pPr lvl="1"/>
            <a:r>
              <a:rPr lang="en-US" dirty="0"/>
              <a:t>Responses contain information used describe next operations</a:t>
            </a:r>
          </a:p>
        </p:txBody>
      </p:sp>
    </p:spTree>
    <p:extLst>
      <p:ext uri="{BB962C8B-B14F-4D97-AF65-F5344CB8AC3E}">
        <p14:creationId xmlns:p14="http://schemas.microsoft.com/office/powerpoint/2010/main" val="33608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5D540-35D8-4F45-A011-AC5DFF9F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DBA92-CDD8-C947-BDE6-F0011B309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TwitterAPI_REST_Example.ipynb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0CA34F1-0672-B14D-ACFC-1FBC459B6C8C}"/>
              </a:ext>
            </a:extLst>
          </p:cNvPr>
          <p:cNvSpPr/>
          <p:nvPr/>
        </p:nvSpPr>
        <p:spPr>
          <a:xfrm>
            <a:off x="6604844" y="1514531"/>
            <a:ext cx="3010880" cy="2448721"/>
          </a:xfrm>
          <a:custGeom>
            <a:avLst/>
            <a:gdLst>
              <a:gd name="connsiteX0" fmla="*/ 158654 w 3010880"/>
              <a:gd name="connsiteY0" fmla="*/ 627681 h 2448932"/>
              <a:gd name="connsiteX1" fmla="*/ 133136 w 3010880"/>
              <a:gd name="connsiteY1" fmla="*/ 525609 h 2448932"/>
              <a:gd name="connsiteX2" fmla="*/ 133136 w 3010880"/>
              <a:gd name="connsiteY2" fmla="*/ 398018 h 2448932"/>
              <a:gd name="connsiteX3" fmla="*/ 141642 w 3010880"/>
              <a:gd name="connsiteY3" fmla="*/ 317211 h 2448932"/>
              <a:gd name="connsiteX4" fmla="*/ 171413 w 3010880"/>
              <a:gd name="connsiteY4" fmla="*/ 202379 h 2448932"/>
              <a:gd name="connsiteX5" fmla="*/ 222449 w 3010880"/>
              <a:gd name="connsiteY5" fmla="*/ 138584 h 2448932"/>
              <a:gd name="connsiteX6" fmla="*/ 260727 w 3010880"/>
              <a:gd name="connsiteY6" fmla="*/ 172608 h 2448932"/>
              <a:gd name="connsiteX7" fmla="*/ 469125 w 3010880"/>
              <a:gd name="connsiteY7" fmla="*/ 381006 h 2448932"/>
              <a:gd name="connsiteX8" fmla="*/ 698788 w 3010880"/>
              <a:gd name="connsiteY8" fmla="*/ 534115 h 2448932"/>
              <a:gd name="connsiteX9" fmla="*/ 970982 w 3010880"/>
              <a:gd name="connsiteY9" fmla="*/ 653200 h 2448932"/>
              <a:gd name="connsiteX10" fmla="*/ 1247428 w 3010880"/>
              <a:gd name="connsiteY10" fmla="*/ 738260 h 2448932"/>
              <a:gd name="connsiteX11" fmla="*/ 1472838 w 3010880"/>
              <a:gd name="connsiteY11" fmla="*/ 759525 h 2448932"/>
              <a:gd name="connsiteX12" fmla="*/ 1468585 w 3010880"/>
              <a:gd name="connsiteY12" fmla="*/ 538368 h 2448932"/>
              <a:gd name="connsiteX13" fmla="*/ 1553646 w 3010880"/>
              <a:gd name="connsiteY13" fmla="*/ 317211 h 2448932"/>
              <a:gd name="connsiteX14" fmla="*/ 1685489 w 3010880"/>
              <a:gd name="connsiteY14" fmla="*/ 164102 h 2448932"/>
              <a:gd name="connsiteX15" fmla="*/ 1940671 w 3010880"/>
              <a:gd name="connsiteY15" fmla="*/ 19499 h 2448932"/>
              <a:gd name="connsiteX16" fmla="*/ 2187346 w 3010880"/>
              <a:gd name="connsiteY16" fmla="*/ 10993 h 2448932"/>
              <a:gd name="connsiteX17" fmla="*/ 2425515 w 3010880"/>
              <a:gd name="connsiteY17" fmla="*/ 108813 h 2448932"/>
              <a:gd name="connsiteX18" fmla="*/ 2510576 w 3010880"/>
              <a:gd name="connsiteY18" fmla="*/ 185367 h 2448932"/>
              <a:gd name="connsiteX19" fmla="*/ 2540347 w 3010880"/>
              <a:gd name="connsiteY19" fmla="*/ 202379 h 2448932"/>
              <a:gd name="connsiteX20" fmla="*/ 2872083 w 3010880"/>
              <a:gd name="connsiteY20" fmla="*/ 74788 h 2448932"/>
              <a:gd name="connsiteX21" fmla="*/ 2923119 w 3010880"/>
              <a:gd name="connsiteY21" fmla="*/ 66282 h 2448932"/>
              <a:gd name="connsiteX22" fmla="*/ 2923119 w 3010880"/>
              <a:gd name="connsiteY22" fmla="*/ 96053 h 2448932"/>
              <a:gd name="connsiteX23" fmla="*/ 2850818 w 3010880"/>
              <a:gd name="connsiteY23" fmla="*/ 215138 h 2448932"/>
              <a:gd name="connsiteX24" fmla="*/ 2740239 w 3010880"/>
              <a:gd name="connsiteY24" fmla="*/ 342729 h 2448932"/>
              <a:gd name="connsiteX25" fmla="*/ 2667938 w 3010880"/>
              <a:gd name="connsiteY25" fmla="*/ 393765 h 2448932"/>
              <a:gd name="connsiteX26" fmla="*/ 2735986 w 3010880"/>
              <a:gd name="connsiteY26" fmla="*/ 389512 h 2448932"/>
              <a:gd name="connsiteX27" fmla="*/ 2859324 w 3010880"/>
              <a:gd name="connsiteY27" fmla="*/ 351235 h 2448932"/>
              <a:gd name="connsiteX28" fmla="*/ 2986915 w 3010880"/>
              <a:gd name="connsiteY28" fmla="*/ 312958 h 2448932"/>
              <a:gd name="connsiteX29" fmla="*/ 3008180 w 3010880"/>
              <a:gd name="connsiteY29" fmla="*/ 308705 h 2448932"/>
              <a:gd name="connsiteX30" fmla="*/ 2999674 w 3010880"/>
              <a:gd name="connsiteY30" fmla="*/ 329970 h 2448932"/>
              <a:gd name="connsiteX31" fmla="*/ 2910360 w 3010880"/>
              <a:gd name="connsiteY31" fmla="*/ 440548 h 2448932"/>
              <a:gd name="connsiteX32" fmla="*/ 2791275 w 3010880"/>
              <a:gd name="connsiteY32" fmla="*/ 542621 h 2448932"/>
              <a:gd name="connsiteX33" fmla="*/ 2710468 w 3010880"/>
              <a:gd name="connsiteY33" fmla="*/ 602163 h 2448932"/>
              <a:gd name="connsiteX34" fmla="*/ 2689203 w 3010880"/>
              <a:gd name="connsiteY34" fmla="*/ 619175 h 2448932"/>
              <a:gd name="connsiteX35" fmla="*/ 2701962 w 3010880"/>
              <a:gd name="connsiteY35" fmla="*/ 746766 h 2448932"/>
              <a:gd name="connsiteX36" fmla="*/ 2663685 w 3010880"/>
              <a:gd name="connsiteY36" fmla="*/ 1044478 h 2448932"/>
              <a:gd name="connsiteX37" fmla="*/ 2574371 w 3010880"/>
              <a:gd name="connsiteY37" fmla="*/ 1346442 h 2448932"/>
              <a:gd name="connsiteX38" fmla="*/ 2391491 w 3010880"/>
              <a:gd name="connsiteY38" fmla="*/ 1707949 h 2448932"/>
              <a:gd name="connsiteX39" fmla="*/ 2140563 w 3010880"/>
              <a:gd name="connsiteY39" fmla="*/ 1992902 h 2448932"/>
              <a:gd name="connsiteX40" fmla="*/ 1902394 w 3010880"/>
              <a:gd name="connsiteY40" fmla="*/ 2188541 h 2448932"/>
              <a:gd name="connsiteX41" fmla="*/ 1613188 w 3010880"/>
              <a:gd name="connsiteY41" fmla="*/ 2328891 h 2448932"/>
              <a:gd name="connsiteX42" fmla="*/ 1315476 w 3010880"/>
              <a:gd name="connsiteY42" fmla="*/ 2413951 h 2448932"/>
              <a:gd name="connsiteX43" fmla="*/ 1017765 w 3010880"/>
              <a:gd name="connsiteY43" fmla="*/ 2447975 h 2448932"/>
              <a:gd name="connsiteX44" fmla="*/ 690282 w 3010880"/>
              <a:gd name="connsiteY44" fmla="*/ 2430963 h 2448932"/>
              <a:gd name="connsiteX45" fmla="*/ 375558 w 3010880"/>
              <a:gd name="connsiteY45" fmla="*/ 2345903 h 2448932"/>
              <a:gd name="connsiteX46" fmla="*/ 31063 w 3010880"/>
              <a:gd name="connsiteY46" fmla="*/ 2188541 h 2448932"/>
              <a:gd name="connsiteX47" fmla="*/ 22557 w 3010880"/>
              <a:gd name="connsiteY47" fmla="*/ 2180035 h 2448932"/>
              <a:gd name="connsiteX48" fmla="*/ 86353 w 3010880"/>
              <a:gd name="connsiteY48" fmla="*/ 2180035 h 2448932"/>
              <a:gd name="connsiteX49" fmla="*/ 358546 w 3010880"/>
              <a:gd name="connsiteY49" fmla="*/ 2163023 h 2448932"/>
              <a:gd name="connsiteX50" fmla="*/ 647752 w 3010880"/>
              <a:gd name="connsiteY50" fmla="*/ 2073709 h 2448932"/>
              <a:gd name="connsiteX51" fmla="*/ 894427 w 3010880"/>
              <a:gd name="connsiteY51" fmla="*/ 1946119 h 2448932"/>
              <a:gd name="connsiteX52" fmla="*/ 919945 w 3010880"/>
              <a:gd name="connsiteY52" fmla="*/ 1920600 h 2448932"/>
              <a:gd name="connsiteX53" fmla="*/ 860403 w 3010880"/>
              <a:gd name="connsiteY53" fmla="*/ 1907841 h 2448932"/>
              <a:gd name="connsiteX54" fmla="*/ 707294 w 3010880"/>
              <a:gd name="connsiteY54" fmla="*/ 1878070 h 2448932"/>
              <a:gd name="connsiteX55" fmla="*/ 524414 w 3010880"/>
              <a:gd name="connsiteY55" fmla="*/ 1763239 h 2448932"/>
              <a:gd name="connsiteX56" fmla="*/ 388317 w 3010880"/>
              <a:gd name="connsiteY56" fmla="*/ 1593118 h 2448932"/>
              <a:gd name="connsiteX57" fmla="*/ 354293 w 3010880"/>
              <a:gd name="connsiteY57" fmla="*/ 1499551 h 2448932"/>
              <a:gd name="connsiteX58" fmla="*/ 435101 w 3010880"/>
              <a:gd name="connsiteY58" fmla="*/ 1495298 h 2448932"/>
              <a:gd name="connsiteX59" fmla="*/ 609475 w 3010880"/>
              <a:gd name="connsiteY59" fmla="*/ 1495298 h 2448932"/>
              <a:gd name="connsiteX60" fmla="*/ 583956 w 3010880"/>
              <a:gd name="connsiteY60" fmla="*/ 1465527 h 2448932"/>
              <a:gd name="connsiteX61" fmla="*/ 481884 w 3010880"/>
              <a:gd name="connsiteY61" fmla="*/ 1422997 h 2448932"/>
              <a:gd name="connsiteX62" fmla="*/ 294751 w 3010880"/>
              <a:gd name="connsiteY62" fmla="*/ 1299659 h 2448932"/>
              <a:gd name="connsiteX63" fmla="*/ 167160 w 3010880"/>
              <a:gd name="connsiteY63" fmla="*/ 1087008 h 2448932"/>
              <a:gd name="connsiteX64" fmla="*/ 141642 w 3010880"/>
              <a:gd name="connsiteY64" fmla="*/ 895622 h 2448932"/>
              <a:gd name="connsiteX65" fmla="*/ 141642 w 3010880"/>
              <a:gd name="connsiteY65" fmla="*/ 870104 h 2448932"/>
              <a:gd name="connsiteX66" fmla="*/ 184172 w 3010880"/>
              <a:gd name="connsiteY66" fmla="*/ 887116 h 2448932"/>
              <a:gd name="connsiteX67" fmla="*/ 367052 w 3010880"/>
              <a:gd name="connsiteY67" fmla="*/ 950911 h 2448932"/>
              <a:gd name="connsiteX68" fmla="*/ 392570 w 3010880"/>
              <a:gd name="connsiteY68" fmla="*/ 942405 h 2448932"/>
              <a:gd name="connsiteX69" fmla="*/ 350040 w 3010880"/>
              <a:gd name="connsiteY69" fmla="*/ 904128 h 2448932"/>
              <a:gd name="connsiteX70" fmla="*/ 235209 w 3010880"/>
              <a:gd name="connsiteY70" fmla="*/ 763778 h 2448932"/>
              <a:gd name="connsiteX71" fmla="*/ 158654 w 3010880"/>
              <a:gd name="connsiteY71" fmla="*/ 627681 h 2448932"/>
              <a:gd name="connsiteX0" fmla="*/ 158654 w 3010880"/>
              <a:gd name="connsiteY0" fmla="*/ 627681 h 2448932"/>
              <a:gd name="connsiteX1" fmla="*/ 133136 w 3010880"/>
              <a:gd name="connsiteY1" fmla="*/ 525609 h 2448932"/>
              <a:gd name="connsiteX2" fmla="*/ 133136 w 3010880"/>
              <a:gd name="connsiteY2" fmla="*/ 398018 h 2448932"/>
              <a:gd name="connsiteX3" fmla="*/ 141642 w 3010880"/>
              <a:gd name="connsiteY3" fmla="*/ 317211 h 2448932"/>
              <a:gd name="connsiteX4" fmla="*/ 171413 w 3010880"/>
              <a:gd name="connsiteY4" fmla="*/ 202379 h 2448932"/>
              <a:gd name="connsiteX5" fmla="*/ 222449 w 3010880"/>
              <a:gd name="connsiteY5" fmla="*/ 138584 h 2448932"/>
              <a:gd name="connsiteX6" fmla="*/ 260727 w 3010880"/>
              <a:gd name="connsiteY6" fmla="*/ 172608 h 2448932"/>
              <a:gd name="connsiteX7" fmla="*/ 469125 w 3010880"/>
              <a:gd name="connsiteY7" fmla="*/ 381006 h 2448932"/>
              <a:gd name="connsiteX8" fmla="*/ 698788 w 3010880"/>
              <a:gd name="connsiteY8" fmla="*/ 534115 h 2448932"/>
              <a:gd name="connsiteX9" fmla="*/ 970982 w 3010880"/>
              <a:gd name="connsiteY9" fmla="*/ 653200 h 2448932"/>
              <a:gd name="connsiteX10" fmla="*/ 1247428 w 3010880"/>
              <a:gd name="connsiteY10" fmla="*/ 738260 h 2448932"/>
              <a:gd name="connsiteX11" fmla="*/ 1472838 w 3010880"/>
              <a:gd name="connsiteY11" fmla="*/ 759525 h 2448932"/>
              <a:gd name="connsiteX12" fmla="*/ 1468585 w 3010880"/>
              <a:gd name="connsiteY12" fmla="*/ 538368 h 2448932"/>
              <a:gd name="connsiteX13" fmla="*/ 1553646 w 3010880"/>
              <a:gd name="connsiteY13" fmla="*/ 317211 h 2448932"/>
              <a:gd name="connsiteX14" fmla="*/ 1685489 w 3010880"/>
              <a:gd name="connsiteY14" fmla="*/ 164102 h 2448932"/>
              <a:gd name="connsiteX15" fmla="*/ 1940671 w 3010880"/>
              <a:gd name="connsiteY15" fmla="*/ 19499 h 2448932"/>
              <a:gd name="connsiteX16" fmla="*/ 2187346 w 3010880"/>
              <a:gd name="connsiteY16" fmla="*/ 10993 h 2448932"/>
              <a:gd name="connsiteX17" fmla="*/ 2425515 w 3010880"/>
              <a:gd name="connsiteY17" fmla="*/ 108813 h 2448932"/>
              <a:gd name="connsiteX18" fmla="*/ 2540347 w 3010880"/>
              <a:gd name="connsiteY18" fmla="*/ 202379 h 2448932"/>
              <a:gd name="connsiteX19" fmla="*/ 2872083 w 3010880"/>
              <a:gd name="connsiteY19" fmla="*/ 74788 h 2448932"/>
              <a:gd name="connsiteX20" fmla="*/ 2923119 w 3010880"/>
              <a:gd name="connsiteY20" fmla="*/ 66282 h 2448932"/>
              <a:gd name="connsiteX21" fmla="*/ 2923119 w 3010880"/>
              <a:gd name="connsiteY21" fmla="*/ 96053 h 2448932"/>
              <a:gd name="connsiteX22" fmla="*/ 2850818 w 3010880"/>
              <a:gd name="connsiteY22" fmla="*/ 215138 h 2448932"/>
              <a:gd name="connsiteX23" fmla="*/ 2740239 w 3010880"/>
              <a:gd name="connsiteY23" fmla="*/ 342729 h 2448932"/>
              <a:gd name="connsiteX24" fmla="*/ 2667938 w 3010880"/>
              <a:gd name="connsiteY24" fmla="*/ 393765 h 2448932"/>
              <a:gd name="connsiteX25" fmla="*/ 2735986 w 3010880"/>
              <a:gd name="connsiteY25" fmla="*/ 389512 h 2448932"/>
              <a:gd name="connsiteX26" fmla="*/ 2859324 w 3010880"/>
              <a:gd name="connsiteY26" fmla="*/ 351235 h 2448932"/>
              <a:gd name="connsiteX27" fmla="*/ 2986915 w 3010880"/>
              <a:gd name="connsiteY27" fmla="*/ 312958 h 2448932"/>
              <a:gd name="connsiteX28" fmla="*/ 3008180 w 3010880"/>
              <a:gd name="connsiteY28" fmla="*/ 308705 h 2448932"/>
              <a:gd name="connsiteX29" fmla="*/ 2999674 w 3010880"/>
              <a:gd name="connsiteY29" fmla="*/ 329970 h 2448932"/>
              <a:gd name="connsiteX30" fmla="*/ 2910360 w 3010880"/>
              <a:gd name="connsiteY30" fmla="*/ 440548 h 2448932"/>
              <a:gd name="connsiteX31" fmla="*/ 2791275 w 3010880"/>
              <a:gd name="connsiteY31" fmla="*/ 542621 h 2448932"/>
              <a:gd name="connsiteX32" fmla="*/ 2710468 w 3010880"/>
              <a:gd name="connsiteY32" fmla="*/ 602163 h 2448932"/>
              <a:gd name="connsiteX33" fmla="*/ 2689203 w 3010880"/>
              <a:gd name="connsiteY33" fmla="*/ 619175 h 2448932"/>
              <a:gd name="connsiteX34" fmla="*/ 2701962 w 3010880"/>
              <a:gd name="connsiteY34" fmla="*/ 746766 h 2448932"/>
              <a:gd name="connsiteX35" fmla="*/ 2663685 w 3010880"/>
              <a:gd name="connsiteY35" fmla="*/ 1044478 h 2448932"/>
              <a:gd name="connsiteX36" fmla="*/ 2574371 w 3010880"/>
              <a:gd name="connsiteY36" fmla="*/ 1346442 h 2448932"/>
              <a:gd name="connsiteX37" fmla="*/ 2391491 w 3010880"/>
              <a:gd name="connsiteY37" fmla="*/ 1707949 h 2448932"/>
              <a:gd name="connsiteX38" fmla="*/ 2140563 w 3010880"/>
              <a:gd name="connsiteY38" fmla="*/ 1992902 h 2448932"/>
              <a:gd name="connsiteX39" fmla="*/ 1902394 w 3010880"/>
              <a:gd name="connsiteY39" fmla="*/ 2188541 h 2448932"/>
              <a:gd name="connsiteX40" fmla="*/ 1613188 w 3010880"/>
              <a:gd name="connsiteY40" fmla="*/ 2328891 h 2448932"/>
              <a:gd name="connsiteX41" fmla="*/ 1315476 w 3010880"/>
              <a:gd name="connsiteY41" fmla="*/ 2413951 h 2448932"/>
              <a:gd name="connsiteX42" fmla="*/ 1017765 w 3010880"/>
              <a:gd name="connsiteY42" fmla="*/ 2447975 h 2448932"/>
              <a:gd name="connsiteX43" fmla="*/ 690282 w 3010880"/>
              <a:gd name="connsiteY43" fmla="*/ 2430963 h 2448932"/>
              <a:gd name="connsiteX44" fmla="*/ 375558 w 3010880"/>
              <a:gd name="connsiteY44" fmla="*/ 2345903 h 2448932"/>
              <a:gd name="connsiteX45" fmla="*/ 31063 w 3010880"/>
              <a:gd name="connsiteY45" fmla="*/ 2188541 h 2448932"/>
              <a:gd name="connsiteX46" fmla="*/ 22557 w 3010880"/>
              <a:gd name="connsiteY46" fmla="*/ 2180035 h 2448932"/>
              <a:gd name="connsiteX47" fmla="*/ 86353 w 3010880"/>
              <a:gd name="connsiteY47" fmla="*/ 2180035 h 2448932"/>
              <a:gd name="connsiteX48" fmla="*/ 358546 w 3010880"/>
              <a:gd name="connsiteY48" fmla="*/ 2163023 h 2448932"/>
              <a:gd name="connsiteX49" fmla="*/ 647752 w 3010880"/>
              <a:gd name="connsiteY49" fmla="*/ 2073709 h 2448932"/>
              <a:gd name="connsiteX50" fmla="*/ 894427 w 3010880"/>
              <a:gd name="connsiteY50" fmla="*/ 1946119 h 2448932"/>
              <a:gd name="connsiteX51" fmla="*/ 919945 w 3010880"/>
              <a:gd name="connsiteY51" fmla="*/ 1920600 h 2448932"/>
              <a:gd name="connsiteX52" fmla="*/ 860403 w 3010880"/>
              <a:gd name="connsiteY52" fmla="*/ 1907841 h 2448932"/>
              <a:gd name="connsiteX53" fmla="*/ 707294 w 3010880"/>
              <a:gd name="connsiteY53" fmla="*/ 1878070 h 2448932"/>
              <a:gd name="connsiteX54" fmla="*/ 524414 w 3010880"/>
              <a:gd name="connsiteY54" fmla="*/ 1763239 h 2448932"/>
              <a:gd name="connsiteX55" fmla="*/ 388317 w 3010880"/>
              <a:gd name="connsiteY55" fmla="*/ 1593118 h 2448932"/>
              <a:gd name="connsiteX56" fmla="*/ 354293 w 3010880"/>
              <a:gd name="connsiteY56" fmla="*/ 1499551 h 2448932"/>
              <a:gd name="connsiteX57" fmla="*/ 435101 w 3010880"/>
              <a:gd name="connsiteY57" fmla="*/ 1495298 h 2448932"/>
              <a:gd name="connsiteX58" fmla="*/ 609475 w 3010880"/>
              <a:gd name="connsiteY58" fmla="*/ 1495298 h 2448932"/>
              <a:gd name="connsiteX59" fmla="*/ 583956 w 3010880"/>
              <a:gd name="connsiteY59" fmla="*/ 1465527 h 2448932"/>
              <a:gd name="connsiteX60" fmla="*/ 481884 w 3010880"/>
              <a:gd name="connsiteY60" fmla="*/ 1422997 h 2448932"/>
              <a:gd name="connsiteX61" fmla="*/ 294751 w 3010880"/>
              <a:gd name="connsiteY61" fmla="*/ 1299659 h 2448932"/>
              <a:gd name="connsiteX62" fmla="*/ 167160 w 3010880"/>
              <a:gd name="connsiteY62" fmla="*/ 1087008 h 2448932"/>
              <a:gd name="connsiteX63" fmla="*/ 141642 w 3010880"/>
              <a:gd name="connsiteY63" fmla="*/ 895622 h 2448932"/>
              <a:gd name="connsiteX64" fmla="*/ 141642 w 3010880"/>
              <a:gd name="connsiteY64" fmla="*/ 870104 h 2448932"/>
              <a:gd name="connsiteX65" fmla="*/ 184172 w 3010880"/>
              <a:gd name="connsiteY65" fmla="*/ 887116 h 2448932"/>
              <a:gd name="connsiteX66" fmla="*/ 367052 w 3010880"/>
              <a:gd name="connsiteY66" fmla="*/ 950911 h 2448932"/>
              <a:gd name="connsiteX67" fmla="*/ 392570 w 3010880"/>
              <a:gd name="connsiteY67" fmla="*/ 942405 h 2448932"/>
              <a:gd name="connsiteX68" fmla="*/ 350040 w 3010880"/>
              <a:gd name="connsiteY68" fmla="*/ 904128 h 2448932"/>
              <a:gd name="connsiteX69" fmla="*/ 235209 w 3010880"/>
              <a:gd name="connsiteY69" fmla="*/ 763778 h 2448932"/>
              <a:gd name="connsiteX70" fmla="*/ 158654 w 3010880"/>
              <a:gd name="connsiteY70" fmla="*/ 627681 h 2448932"/>
              <a:gd name="connsiteX0" fmla="*/ 158654 w 3010880"/>
              <a:gd name="connsiteY0" fmla="*/ 627681 h 2448932"/>
              <a:gd name="connsiteX1" fmla="*/ 133136 w 3010880"/>
              <a:gd name="connsiteY1" fmla="*/ 525609 h 2448932"/>
              <a:gd name="connsiteX2" fmla="*/ 133136 w 3010880"/>
              <a:gd name="connsiteY2" fmla="*/ 398018 h 2448932"/>
              <a:gd name="connsiteX3" fmla="*/ 141642 w 3010880"/>
              <a:gd name="connsiteY3" fmla="*/ 317211 h 2448932"/>
              <a:gd name="connsiteX4" fmla="*/ 171413 w 3010880"/>
              <a:gd name="connsiteY4" fmla="*/ 202379 h 2448932"/>
              <a:gd name="connsiteX5" fmla="*/ 222449 w 3010880"/>
              <a:gd name="connsiteY5" fmla="*/ 138584 h 2448932"/>
              <a:gd name="connsiteX6" fmla="*/ 260727 w 3010880"/>
              <a:gd name="connsiteY6" fmla="*/ 172608 h 2448932"/>
              <a:gd name="connsiteX7" fmla="*/ 469125 w 3010880"/>
              <a:gd name="connsiteY7" fmla="*/ 381006 h 2448932"/>
              <a:gd name="connsiteX8" fmla="*/ 698788 w 3010880"/>
              <a:gd name="connsiteY8" fmla="*/ 534115 h 2448932"/>
              <a:gd name="connsiteX9" fmla="*/ 970982 w 3010880"/>
              <a:gd name="connsiteY9" fmla="*/ 653200 h 2448932"/>
              <a:gd name="connsiteX10" fmla="*/ 1247428 w 3010880"/>
              <a:gd name="connsiteY10" fmla="*/ 738260 h 2448932"/>
              <a:gd name="connsiteX11" fmla="*/ 1472838 w 3010880"/>
              <a:gd name="connsiteY11" fmla="*/ 759525 h 2448932"/>
              <a:gd name="connsiteX12" fmla="*/ 1468585 w 3010880"/>
              <a:gd name="connsiteY12" fmla="*/ 538368 h 2448932"/>
              <a:gd name="connsiteX13" fmla="*/ 1553646 w 3010880"/>
              <a:gd name="connsiteY13" fmla="*/ 317211 h 2448932"/>
              <a:gd name="connsiteX14" fmla="*/ 1685489 w 3010880"/>
              <a:gd name="connsiteY14" fmla="*/ 164102 h 2448932"/>
              <a:gd name="connsiteX15" fmla="*/ 1940671 w 3010880"/>
              <a:gd name="connsiteY15" fmla="*/ 19499 h 2448932"/>
              <a:gd name="connsiteX16" fmla="*/ 2187346 w 3010880"/>
              <a:gd name="connsiteY16" fmla="*/ 10993 h 2448932"/>
              <a:gd name="connsiteX17" fmla="*/ 2425515 w 3010880"/>
              <a:gd name="connsiteY17" fmla="*/ 108813 h 2448932"/>
              <a:gd name="connsiteX18" fmla="*/ 2523335 w 3010880"/>
              <a:gd name="connsiteY18" fmla="*/ 185367 h 2448932"/>
              <a:gd name="connsiteX19" fmla="*/ 2872083 w 3010880"/>
              <a:gd name="connsiteY19" fmla="*/ 74788 h 2448932"/>
              <a:gd name="connsiteX20" fmla="*/ 2923119 w 3010880"/>
              <a:gd name="connsiteY20" fmla="*/ 66282 h 2448932"/>
              <a:gd name="connsiteX21" fmla="*/ 2923119 w 3010880"/>
              <a:gd name="connsiteY21" fmla="*/ 96053 h 2448932"/>
              <a:gd name="connsiteX22" fmla="*/ 2850818 w 3010880"/>
              <a:gd name="connsiteY22" fmla="*/ 215138 h 2448932"/>
              <a:gd name="connsiteX23" fmla="*/ 2740239 w 3010880"/>
              <a:gd name="connsiteY23" fmla="*/ 342729 h 2448932"/>
              <a:gd name="connsiteX24" fmla="*/ 2667938 w 3010880"/>
              <a:gd name="connsiteY24" fmla="*/ 393765 h 2448932"/>
              <a:gd name="connsiteX25" fmla="*/ 2735986 w 3010880"/>
              <a:gd name="connsiteY25" fmla="*/ 389512 h 2448932"/>
              <a:gd name="connsiteX26" fmla="*/ 2859324 w 3010880"/>
              <a:gd name="connsiteY26" fmla="*/ 351235 h 2448932"/>
              <a:gd name="connsiteX27" fmla="*/ 2986915 w 3010880"/>
              <a:gd name="connsiteY27" fmla="*/ 312958 h 2448932"/>
              <a:gd name="connsiteX28" fmla="*/ 3008180 w 3010880"/>
              <a:gd name="connsiteY28" fmla="*/ 308705 h 2448932"/>
              <a:gd name="connsiteX29" fmla="*/ 2999674 w 3010880"/>
              <a:gd name="connsiteY29" fmla="*/ 329970 h 2448932"/>
              <a:gd name="connsiteX30" fmla="*/ 2910360 w 3010880"/>
              <a:gd name="connsiteY30" fmla="*/ 440548 h 2448932"/>
              <a:gd name="connsiteX31" fmla="*/ 2791275 w 3010880"/>
              <a:gd name="connsiteY31" fmla="*/ 542621 h 2448932"/>
              <a:gd name="connsiteX32" fmla="*/ 2710468 w 3010880"/>
              <a:gd name="connsiteY32" fmla="*/ 602163 h 2448932"/>
              <a:gd name="connsiteX33" fmla="*/ 2689203 w 3010880"/>
              <a:gd name="connsiteY33" fmla="*/ 619175 h 2448932"/>
              <a:gd name="connsiteX34" fmla="*/ 2701962 w 3010880"/>
              <a:gd name="connsiteY34" fmla="*/ 746766 h 2448932"/>
              <a:gd name="connsiteX35" fmla="*/ 2663685 w 3010880"/>
              <a:gd name="connsiteY35" fmla="*/ 1044478 h 2448932"/>
              <a:gd name="connsiteX36" fmla="*/ 2574371 w 3010880"/>
              <a:gd name="connsiteY36" fmla="*/ 1346442 h 2448932"/>
              <a:gd name="connsiteX37" fmla="*/ 2391491 w 3010880"/>
              <a:gd name="connsiteY37" fmla="*/ 1707949 h 2448932"/>
              <a:gd name="connsiteX38" fmla="*/ 2140563 w 3010880"/>
              <a:gd name="connsiteY38" fmla="*/ 1992902 h 2448932"/>
              <a:gd name="connsiteX39" fmla="*/ 1902394 w 3010880"/>
              <a:gd name="connsiteY39" fmla="*/ 2188541 h 2448932"/>
              <a:gd name="connsiteX40" fmla="*/ 1613188 w 3010880"/>
              <a:gd name="connsiteY40" fmla="*/ 2328891 h 2448932"/>
              <a:gd name="connsiteX41" fmla="*/ 1315476 w 3010880"/>
              <a:gd name="connsiteY41" fmla="*/ 2413951 h 2448932"/>
              <a:gd name="connsiteX42" fmla="*/ 1017765 w 3010880"/>
              <a:gd name="connsiteY42" fmla="*/ 2447975 h 2448932"/>
              <a:gd name="connsiteX43" fmla="*/ 690282 w 3010880"/>
              <a:gd name="connsiteY43" fmla="*/ 2430963 h 2448932"/>
              <a:gd name="connsiteX44" fmla="*/ 375558 w 3010880"/>
              <a:gd name="connsiteY44" fmla="*/ 2345903 h 2448932"/>
              <a:gd name="connsiteX45" fmla="*/ 31063 w 3010880"/>
              <a:gd name="connsiteY45" fmla="*/ 2188541 h 2448932"/>
              <a:gd name="connsiteX46" fmla="*/ 22557 w 3010880"/>
              <a:gd name="connsiteY46" fmla="*/ 2180035 h 2448932"/>
              <a:gd name="connsiteX47" fmla="*/ 86353 w 3010880"/>
              <a:gd name="connsiteY47" fmla="*/ 2180035 h 2448932"/>
              <a:gd name="connsiteX48" fmla="*/ 358546 w 3010880"/>
              <a:gd name="connsiteY48" fmla="*/ 2163023 h 2448932"/>
              <a:gd name="connsiteX49" fmla="*/ 647752 w 3010880"/>
              <a:gd name="connsiteY49" fmla="*/ 2073709 h 2448932"/>
              <a:gd name="connsiteX50" fmla="*/ 894427 w 3010880"/>
              <a:gd name="connsiteY50" fmla="*/ 1946119 h 2448932"/>
              <a:gd name="connsiteX51" fmla="*/ 919945 w 3010880"/>
              <a:gd name="connsiteY51" fmla="*/ 1920600 h 2448932"/>
              <a:gd name="connsiteX52" fmla="*/ 860403 w 3010880"/>
              <a:gd name="connsiteY52" fmla="*/ 1907841 h 2448932"/>
              <a:gd name="connsiteX53" fmla="*/ 707294 w 3010880"/>
              <a:gd name="connsiteY53" fmla="*/ 1878070 h 2448932"/>
              <a:gd name="connsiteX54" fmla="*/ 524414 w 3010880"/>
              <a:gd name="connsiteY54" fmla="*/ 1763239 h 2448932"/>
              <a:gd name="connsiteX55" fmla="*/ 388317 w 3010880"/>
              <a:gd name="connsiteY55" fmla="*/ 1593118 h 2448932"/>
              <a:gd name="connsiteX56" fmla="*/ 354293 w 3010880"/>
              <a:gd name="connsiteY56" fmla="*/ 1499551 h 2448932"/>
              <a:gd name="connsiteX57" fmla="*/ 435101 w 3010880"/>
              <a:gd name="connsiteY57" fmla="*/ 1495298 h 2448932"/>
              <a:gd name="connsiteX58" fmla="*/ 609475 w 3010880"/>
              <a:gd name="connsiteY58" fmla="*/ 1495298 h 2448932"/>
              <a:gd name="connsiteX59" fmla="*/ 583956 w 3010880"/>
              <a:gd name="connsiteY59" fmla="*/ 1465527 h 2448932"/>
              <a:gd name="connsiteX60" fmla="*/ 481884 w 3010880"/>
              <a:gd name="connsiteY60" fmla="*/ 1422997 h 2448932"/>
              <a:gd name="connsiteX61" fmla="*/ 294751 w 3010880"/>
              <a:gd name="connsiteY61" fmla="*/ 1299659 h 2448932"/>
              <a:gd name="connsiteX62" fmla="*/ 167160 w 3010880"/>
              <a:gd name="connsiteY62" fmla="*/ 1087008 h 2448932"/>
              <a:gd name="connsiteX63" fmla="*/ 141642 w 3010880"/>
              <a:gd name="connsiteY63" fmla="*/ 895622 h 2448932"/>
              <a:gd name="connsiteX64" fmla="*/ 141642 w 3010880"/>
              <a:gd name="connsiteY64" fmla="*/ 870104 h 2448932"/>
              <a:gd name="connsiteX65" fmla="*/ 184172 w 3010880"/>
              <a:gd name="connsiteY65" fmla="*/ 887116 h 2448932"/>
              <a:gd name="connsiteX66" fmla="*/ 367052 w 3010880"/>
              <a:gd name="connsiteY66" fmla="*/ 950911 h 2448932"/>
              <a:gd name="connsiteX67" fmla="*/ 392570 w 3010880"/>
              <a:gd name="connsiteY67" fmla="*/ 942405 h 2448932"/>
              <a:gd name="connsiteX68" fmla="*/ 350040 w 3010880"/>
              <a:gd name="connsiteY68" fmla="*/ 904128 h 2448932"/>
              <a:gd name="connsiteX69" fmla="*/ 235209 w 3010880"/>
              <a:gd name="connsiteY69" fmla="*/ 763778 h 2448932"/>
              <a:gd name="connsiteX70" fmla="*/ 158654 w 3010880"/>
              <a:gd name="connsiteY70" fmla="*/ 627681 h 2448932"/>
              <a:gd name="connsiteX0" fmla="*/ 158654 w 3010880"/>
              <a:gd name="connsiteY0" fmla="*/ 627681 h 2448932"/>
              <a:gd name="connsiteX1" fmla="*/ 133136 w 3010880"/>
              <a:gd name="connsiteY1" fmla="*/ 525609 h 2448932"/>
              <a:gd name="connsiteX2" fmla="*/ 133136 w 3010880"/>
              <a:gd name="connsiteY2" fmla="*/ 398018 h 2448932"/>
              <a:gd name="connsiteX3" fmla="*/ 141642 w 3010880"/>
              <a:gd name="connsiteY3" fmla="*/ 317211 h 2448932"/>
              <a:gd name="connsiteX4" fmla="*/ 171413 w 3010880"/>
              <a:gd name="connsiteY4" fmla="*/ 202379 h 2448932"/>
              <a:gd name="connsiteX5" fmla="*/ 222449 w 3010880"/>
              <a:gd name="connsiteY5" fmla="*/ 138584 h 2448932"/>
              <a:gd name="connsiteX6" fmla="*/ 260727 w 3010880"/>
              <a:gd name="connsiteY6" fmla="*/ 172608 h 2448932"/>
              <a:gd name="connsiteX7" fmla="*/ 469125 w 3010880"/>
              <a:gd name="connsiteY7" fmla="*/ 381006 h 2448932"/>
              <a:gd name="connsiteX8" fmla="*/ 698788 w 3010880"/>
              <a:gd name="connsiteY8" fmla="*/ 534115 h 2448932"/>
              <a:gd name="connsiteX9" fmla="*/ 970982 w 3010880"/>
              <a:gd name="connsiteY9" fmla="*/ 653200 h 2448932"/>
              <a:gd name="connsiteX10" fmla="*/ 1247428 w 3010880"/>
              <a:gd name="connsiteY10" fmla="*/ 738260 h 2448932"/>
              <a:gd name="connsiteX11" fmla="*/ 1472838 w 3010880"/>
              <a:gd name="connsiteY11" fmla="*/ 759525 h 2448932"/>
              <a:gd name="connsiteX12" fmla="*/ 1468585 w 3010880"/>
              <a:gd name="connsiteY12" fmla="*/ 538368 h 2448932"/>
              <a:gd name="connsiteX13" fmla="*/ 1553646 w 3010880"/>
              <a:gd name="connsiteY13" fmla="*/ 317211 h 2448932"/>
              <a:gd name="connsiteX14" fmla="*/ 1685489 w 3010880"/>
              <a:gd name="connsiteY14" fmla="*/ 164102 h 2448932"/>
              <a:gd name="connsiteX15" fmla="*/ 1940671 w 3010880"/>
              <a:gd name="connsiteY15" fmla="*/ 19499 h 2448932"/>
              <a:gd name="connsiteX16" fmla="*/ 2187346 w 3010880"/>
              <a:gd name="connsiteY16" fmla="*/ 10993 h 2448932"/>
              <a:gd name="connsiteX17" fmla="*/ 2425515 w 3010880"/>
              <a:gd name="connsiteY17" fmla="*/ 108813 h 2448932"/>
              <a:gd name="connsiteX18" fmla="*/ 2523335 w 3010880"/>
              <a:gd name="connsiteY18" fmla="*/ 185367 h 2448932"/>
              <a:gd name="connsiteX19" fmla="*/ 2872083 w 3010880"/>
              <a:gd name="connsiteY19" fmla="*/ 74788 h 2448932"/>
              <a:gd name="connsiteX20" fmla="*/ 2923119 w 3010880"/>
              <a:gd name="connsiteY20" fmla="*/ 66282 h 2448932"/>
              <a:gd name="connsiteX21" fmla="*/ 2923119 w 3010880"/>
              <a:gd name="connsiteY21" fmla="*/ 96053 h 2448932"/>
              <a:gd name="connsiteX22" fmla="*/ 2850818 w 3010880"/>
              <a:gd name="connsiteY22" fmla="*/ 215138 h 2448932"/>
              <a:gd name="connsiteX23" fmla="*/ 2740239 w 3010880"/>
              <a:gd name="connsiteY23" fmla="*/ 342729 h 2448932"/>
              <a:gd name="connsiteX24" fmla="*/ 2667938 w 3010880"/>
              <a:gd name="connsiteY24" fmla="*/ 393765 h 2448932"/>
              <a:gd name="connsiteX25" fmla="*/ 2735986 w 3010880"/>
              <a:gd name="connsiteY25" fmla="*/ 389512 h 2448932"/>
              <a:gd name="connsiteX26" fmla="*/ 2859324 w 3010880"/>
              <a:gd name="connsiteY26" fmla="*/ 351235 h 2448932"/>
              <a:gd name="connsiteX27" fmla="*/ 2986915 w 3010880"/>
              <a:gd name="connsiteY27" fmla="*/ 312958 h 2448932"/>
              <a:gd name="connsiteX28" fmla="*/ 3008180 w 3010880"/>
              <a:gd name="connsiteY28" fmla="*/ 308705 h 2448932"/>
              <a:gd name="connsiteX29" fmla="*/ 2999674 w 3010880"/>
              <a:gd name="connsiteY29" fmla="*/ 329970 h 2448932"/>
              <a:gd name="connsiteX30" fmla="*/ 2910360 w 3010880"/>
              <a:gd name="connsiteY30" fmla="*/ 440548 h 2448932"/>
              <a:gd name="connsiteX31" fmla="*/ 2791275 w 3010880"/>
              <a:gd name="connsiteY31" fmla="*/ 542621 h 2448932"/>
              <a:gd name="connsiteX32" fmla="*/ 2710468 w 3010880"/>
              <a:gd name="connsiteY32" fmla="*/ 602163 h 2448932"/>
              <a:gd name="connsiteX33" fmla="*/ 2689203 w 3010880"/>
              <a:gd name="connsiteY33" fmla="*/ 619175 h 2448932"/>
              <a:gd name="connsiteX34" fmla="*/ 2701962 w 3010880"/>
              <a:gd name="connsiteY34" fmla="*/ 746766 h 2448932"/>
              <a:gd name="connsiteX35" fmla="*/ 2663685 w 3010880"/>
              <a:gd name="connsiteY35" fmla="*/ 1044478 h 2448932"/>
              <a:gd name="connsiteX36" fmla="*/ 2574371 w 3010880"/>
              <a:gd name="connsiteY36" fmla="*/ 1346442 h 2448932"/>
              <a:gd name="connsiteX37" fmla="*/ 2391491 w 3010880"/>
              <a:gd name="connsiteY37" fmla="*/ 1707949 h 2448932"/>
              <a:gd name="connsiteX38" fmla="*/ 2140563 w 3010880"/>
              <a:gd name="connsiteY38" fmla="*/ 1992902 h 2448932"/>
              <a:gd name="connsiteX39" fmla="*/ 1902394 w 3010880"/>
              <a:gd name="connsiteY39" fmla="*/ 2188541 h 2448932"/>
              <a:gd name="connsiteX40" fmla="*/ 1613188 w 3010880"/>
              <a:gd name="connsiteY40" fmla="*/ 2328891 h 2448932"/>
              <a:gd name="connsiteX41" fmla="*/ 1315476 w 3010880"/>
              <a:gd name="connsiteY41" fmla="*/ 2413951 h 2448932"/>
              <a:gd name="connsiteX42" fmla="*/ 1017765 w 3010880"/>
              <a:gd name="connsiteY42" fmla="*/ 2447975 h 2448932"/>
              <a:gd name="connsiteX43" fmla="*/ 690282 w 3010880"/>
              <a:gd name="connsiteY43" fmla="*/ 2430963 h 2448932"/>
              <a:gd name="connsiteX44" fmla="*/ 375558 w 3010880"/>
              <a:gd name="connsiteY44" fmla="*/ 2345903 h 2448932"/>
              <a:gd name="connsiteX45" fmla="*/ 31063 w 3010880"/>
              <a:gd name="connsiteY45" fmla="*/ 2188541 h 2448932"/>
              <a:gd name="connsiteX46" fmla="*/ 22557 w 3010880"/>
              <a:gd name="connsiteY46" fmla="*/ 2180035 h 2448932"/>
              <a:gd name="connsiteX47" fmla="*/ 86353 w 3010880"/>
              <a:gd name="connsiteY47" fmla="*/ 2180035 h 2448932"/>
              <a:gd name="connsiteX48" fmla="*/ 358546 w 3010880"/>
              <a:gd name="connsiteY48" fmla="*/ 2163023 h 2448932"/>
              <a:gd name="connsiteX49" fmla="*/ 647752 w 3010880"/>
              <a:gd name="connsiteY49" fmla="*/ 2073709 h 2448932"/>
              <a:gd name="connsiteX50" fmla="*/ 894427 w 3010880"/>
              <a:gd name="connsiteY50" fmla="*/ 1946119 h 2448932"/>
              <a:gd name="connsiteX51" fmla="*/ 919945 w 3010880"/>
              <a:gd name="connsiteY51" fmla="*/ 1920600 h 2448932"/>
              <a:gd name="connsiteX52" fmla="*/ 860403 w 3010880"/>
              <a:gd name="connsiteY52" fmla="*/ 1907841 h 2448932"/>
              <a:gd name="connsiteX53" fmla="*/ 707294 w 3010880"/>
              <a:gd name="connsiteY53" fmla="*/ 1878070 h 2448932"/>
              <a:gd name="connsiteX54" fmla="*/ 524414 w 3010880"/>
              <a:gd name="connsiteY54" fmla="*/ 1763239 h 2448932"/>
              <a:gd name="connsiteX55" fmla="*/ 388317 w 3010880"/>
              <a:gd name="connsiteY55" fmla="*/ 1593118 h 2448932"/>
              <a:gd name="connsiteX56" fmla="*/ 354293 w 3010880"/>
              <a:gd name="connsiteY56" fmla="*/ 1499551 h 2448932"/>
              <a:gd name="connsiteX57" fmla="*/ 435101 w 3010880"/>
              <a:gd name="connsiteY57" fmla="*/ 1495298 h 2448932"/>
              <a:gd name="connsiteX58" fmla="*/ 609475 w 3010880"/>
              <a:gd name="connsiteY58" fmla="*/ 1495298 h 2448932"/>
              <a:gd name="connsiteX59" fmla="*/ 583956 w 3010880"/>
              <a:gd name="connsiteY59" fmla="*/ 1465527 h 2448932"/>
              <a:gd name="connsiteX60" fmla="*/ 481884 w 3010880"/>
              <a:gd name="connsiteY60" fmla="*/ 1422997 h 2448932"/>
              <a:gd name="connsiteX61" fmla="*/ 294751 w 3010880"/>
              <a:gd name="connsiteY61" fmla="*/ 1299659 h 2448932"/>
              <a:gd name="connsiteX62" fmla="*/ 167160 w 3010880"/>
              <a:gd name="connsiteY62" fmla="*/ 1087008 h 2448932"/>
              <a:gd name="connsiteX63" fmla="*/ 141642 w 3010880"/>
              <a:gd name="connsiteY63" fmla="*/ 895622 h 2448932"/>
              <a:gd name="connsiteX64" fmla="*/ 141642 w 3010880"/>
              <a:gd name="connsiteY64" fmla="*/ 870104 h 2448932"/>
              <a:gd name="connsiteX65" fmla="*/ 184172 w 3010880"/>
              <a:gd name="connsiteY65" fmla="*/ 887116 h 2448932"/>
              <a:gd name="connsiteX66" fmla="*/ 367052 w 3010880"/>
              <a:gd name="connsiteY66" fmla="*/ 950911 h 2448932"/>
              <a:gd name="connsiteX67" fmla="*/ 392570 w 3010880"/>
              <a:gd name="connsiteY67" fmla="*/ 942405 h 2448932"/>
              <a:gd name="connsiteX68" fmla="*/ 350040 w 3010880"/>
              <a:gd name="connsiteY68" fmla="*/ 904128 h 2448932"/>
              <a:gd name="connsiteX69" fmla="*/ 235209 w 3010880"/>
              <a:gd name="connsiteY69" fmla="*/ 763778 h 2448932"/>
              <a:gd name="connsiteX70" fmla="*/ 158654 w 3010880"/>
              <a:gd name="connsiteY70" fmla="*/ 627681 h 2448932"/>
              <a:gd name="connsiteX0" fmla="*/ 158654 w 3010880"/>
              <a:gd name="connsiteY0" fmla="*/ 627470 h 2448721"/>
              <a:gd name="connsiteX1" fmla="*/ 133136 w 3010880"/>
              <a:gd name="connsiteY1" fmla="*/ 525398 h 2448721"/>
              <a:gd name="connsiteX2" fmla="*/ 133136 w 3010880"/>
              <a:gd name="connsiteY2" fmla="*/ 397807 h 2448721"/>
              <a:gd name="connsiteX3" fmla="*/ 141642 w 3010880"/>
              <a:gd name="connsiteY3" fmla="*/ 317000 h 2448721"/>
              <a:gd name="connsiteX4" fmla="*/ 171413 w 3010880"/>
              <a:gd name="connsiteY4" fmla="*/ 202168 h 2448721"/>
              <a:gd name="connsiteX5" fmla="*/ 222449 w 3010880"/>
              <a:gd name="connsiteY5" fmla="*/ 138373 h 2448721"/>
              <a:gd name="connsiteX6" fmla="*/ 260727 w 3010880"/>
              <a:gd name="connsiteY6" fmla="*/ 172397 h 2448721"/>
              <a:gd name="connsiteX7" fmla="*/ 469125 w 3010880"/>
              <a:gd name="connsiteY7" fmla="*/ 380795 h 2448721"/>
              <a:gd name="connsiteX8" fmla="*/ 698788 w 3010880"/>
              <a:gd name="connsiteY8" fmla="*/ 533904 h 2448721"/>
              <a:gd name="connsiteX9" fmla="*/ 970982 w 3010880"/>
              <a:gd name="connsiteY9" fmla="*/ 652989 h 2448721"/>
              <a:gd name="connsiteX10" fmla="*/ 1247428 w 3010880"/>
              <a:gd name="connsiteY10" fmla="*/ 738049 h 2448721"/>
              <a:gd name="connsiteX11" fmla="*/ 1472838 w 3010880"/>
              <a:gd name="connsiteY11" fmla="*/ 759314 h 2448721"/>
              <a:gd name="connsiteX12" fmla="*/ 1468585 w 3010880"/>
              <a:gd name="connsiteY12" fmla="*/ 538157 h 2448721"/>
              <a:gd name="connsiteX13" fmla="*/ 1553646 w 3010880"/>
              <a:gd name="connsiteY13" fmla="*/ 317000 h 2448721"/>
              <a:gd name="connsiteX14" fmla="*/ 1685489 w 3010880"/>
              <a:gd name="connsiteY14" fmla="*/ 163891 h 2448721"/>
              <a:gd name="connsiteX15" fmla="*/ 1940671 w 3010880"/>
              <a:gd name="connsiteY15" fmla="*/ 19288 h 2448721"/>
              <a:gd name="connsiteX16" fmla="*/ 2187346 w 3010880"/>
              <a:gd name="connsiteY16" fmla="*/ 10782 h 2448721"/>
              <a:gd name="connsiteX17" fmla="*/ 2412815 w 3010880"/>
              <a:gd name="connsiteY17" fmla="*/ 105427 h 2448721"/>
              <a:gd name="connsiteX18" fmla="*/ 2523335 w 3010880"/>
              <a:gd name="connsiteY18" fmla="*/ 185156 h 2448721"/>
              <a:gd name="connsiteX19" fmla="*/ 2872083 w 3010880"/>
              <a:gd name="connsiteY19" fmla="*/ 74577 h 2448721"/>
              <a:gd name="connsiteX20" fmla="*/ 2923119 w 3010880"/>
              <a:gd name="connsiteY20" fmla="*/ 66071 h 2448721"/>
              <a:gd name="connsiteX21" fmla="*/ 2923119 w 3010880"/>
              <a:gd name="connsiteY21" fmla="*/ 95842 h 2448721"/>
              <a:gd name="connsiteX22" fmla="*/ 2850818 w 3010880"/>
              <a:gd name="connsiteY22" fmla="*/ 214927 h 2448721"/>
              <a:gd name="connsiteX23" fmla="*/ 2740239 w 3010880"/>
              <a:gd name="connsiteY23" fmla="*/ 342518 h 2448721"/>
              <a:gd name="connsiteX24" fmla="*/ 2667938 w 3010880"/>
              <a:gd name="connsiteY24" fmla="*/ 393554 h 2448721"/>
              <a:gd name="connsiteX25" fmla="*/ 2735986 w 3010880"/>
              <a:gd name="connsiteY25" fmla="*/ 389301 h 2448721"/>
              <a:gd name="connsiteX26" fmla="*/ 2859324 w 3010880"/>
              <a:gd name="connsiteY26" fmla="*/ 351024 h 2448721"/>
              <a:gd name="connsiteX27" fmla="*/ 2986915 w 3010880"/>
              <a:gd name="connsiteY27" fmla="*/ 312747 h 2448721"/>
              <a:gd name="connsiteX28" fmla="*/ 3008180 w 3010880"/>
              <a:gd name="connsiteY28" fmla="*/ 308494 h 2448721"/>
              <a:gd name="connsiteX29" fmla="*/ 2999674 w 3010880"/>
              <a:gd name="connsiteY29" fmla="*/ 329759 h 2448721"/>
              <a:gd name="connsiteX30" fmla="*/ 2910360 w 3010880"/>
              <a:gd name="connsiteY30" fmla="*/ 440337 h 2448721"/>
              <a:gd name="connsiteX31" fmla="*/ 2791275 w 3010880"/>
              <a:gd name="connsiteY31" fmla="*/ 542410 h 2448721"/>
              <a:gd name="connsiteX32" fmla="*/ 2710468 w 3010880"/>
              <a:gd name="connsiteY32" fmla="*/ 601952 h 2448721"/>
              <a:gd name="connsiteX33" fmla="*/ 2689203 w 3010880"/>
              <a:gd name="connsiteY33" fmla="*/ 618964 h 2448721"/>
              <a:gd name="connsiteX34" fmla="*/ 2701962 w 3010880"/>
              <a:gd name="connsiteY34" fmla="*/ 746555 h 2448721"/>
              <a:gd name="connsiteX35" fmla="*/ 2663685 w 3010880"/>
              <a:gd name="connsiteY35" fmla="*/ 1044267 h 2448721"/>
              <a:gd name="connsiteX36" fmla="*/ 2574371 w 3010880"/>
              <a:gd name="connsiteY36" fmla="*/ 1346231 h 2448721"/>
              <a:gd name="connsiteX37" fmla="*/ 2391491 w 3010880"/>
              <a:gd name="connsiteY37" fmla="*/ 1707738 h 2448721"/>
              <a:gd name="connsiteX38" fmla="*/ 2140563 w 3010880"/>
              <a:gd name="connsiteY38" fmla="*/ 1992691 h 2448721"/>
              <a:gd name="connsiteX39" fmla="*/ 1902394 w 3010880"/>
              <a:gd name="connsiteY39" fmla="*/ 2188330 h 2448721"/>
              <a:gd name="connsiteX40" fmla="*/ 1613188 w 3010880"/>
              <a:gd name="connsiteY40" fmla="*/ 2328680 h 2448721"/>
              <a:gd name="connsiteX41" fmla="*/ 1315476 w 3010880"/>
              <a:gd name="connsiteY41" fmla="*/ 2413740 h 2448721"/>
              <a:gd name="connsiteX42" fmla="*/ 1017765 w 3010880"/>
              <a:gd name="connsiteY42" fmla="*/ 2447764 h 2448721"/>
              <a:gd name="connsiteX43" fmla="*/ 690282 w 3010880"/>
              <a:gd name="connsiteY43" fmla="*/ 2430752 h 2448721"/>
              <a:gd name="connsiteX44" fmla="*/ 375558 w 3010880"/>
              <a:gd name="connsiteY44" fmla="*/ 2345692 h 2448721"/>
              <a:gd name="connsiteX45" fmla="*/ 31063 w 3010880"/>
              <a:gd name="connsiteY45" fmla="*/ 2188330 h 2448721"/>
              <a:gd name="connsiteX46" fmla="*/ 22557 w 3010880"/>
              <a:gd name="connsiteY46" fmla="*/ 2179824 h 2448721"/>
              <a:gd name="connsiteX47" fmla="*/ 86353 w 3010880"/>
              <a:gd name="connsiteY47" fmla="*/ 2179824 h 2448721"/>
              <a:gd name="connsiteX48" fmla="*/ 358546 w 3010880"/>
              <a:gd name="connsiteY48" fmla="*/ 2162812 h 2448721"/>
              <a:gd name="connsiteX49" fmla="*/ 647752 w 3010880"/>
              <a:gd name="connsiteY49" fmla="*/ 2073498 h 2448721"/>
              <a:gd name="connsiteX50" fmla="*/ 894427 w 3010880"/>
              <a:gd name="connsiteY50" fmla="*/ 1945908 h 2448721"/>
              <a:gd name="connsiteX51" fmla="*/ 919945 w 3010880"/>
              <a:gd name="connsiteY51" fmla="*/ 1920389 h 2448721"/>
              <a:gd name="connsiteX52" fmla="*/ 860403 w 3010880"/>
              <a:gd name="connsiteY52" fmla="*/ 1907630 h 2448721"/>
              <a:gd name="connsiteX53" fmla="*/ 707294 w 3010880"/>
              <a:gd name="connsiteY53" fmla="*/ 1877859 h 2448721"/>
              <a:gd name="connsiteX54" fmla="*/ 524414 w 3010880"/>
              <a:gd name="connsiteY54" fmla="*/ 1763028 h 2448721"/>
              <a:gd name="connsiteX55" fmla="*/ 388317 w 3010880"/>
              <a:gd name="connsiteY55" fmla="*/ 1592907 h 2448721"/>
              <a:gd name="connsiteX56" fmla="*/ 354293 w 3010880"/>
              <a:gd name="connsiteY56" fmla="*/ 1499340 h 2448721"/>
              <a:gd name="connsiteX57" fmla="*/ 435101 w 3010880"/>
              <a:gd name="connsiteY57" fmla="*/ 1495087 h 2448721"/>
              <a:gd name="connsiteX58" fmla="*/ 609475 w 3010880"/>
              <a:gd name="connsiteY58" fmla="*/ 1495087 h 2448721"/>
              <a:gd name="connsiteX59" fmla="*/ 583956 w 3010880"/>
              <a:gd name="connsiteY59" fmla="*/ 1465316 h 2448721"/>
              <a:gd name="connsiteX60" fmla="*/ 481884 w 3010880"/>
              <a:gd name="connsiteY60" fmla="*/ 1422786 h 2448721"/>
              <a:gd name="connsiteX61" fmla="*/ 294751 w 3010880"/>
              <a:gd name="connsiteY61" fmla="*/ 1299448 h 2448721"/>
              <a:gd name="connsiteX62" fmla="*/ 167160 w 3010880"/>
              <a:gd name="connsiteY62" fmla="*/ 1086797 h 2448721"/>
              <a:gd name="connsiteX63" fmla="*/ 141642 w 3010880"/>
              <a:gd name="connsiteY63" fmla="*/ 895411 h 2448721"/>
              <a:gd name="connsiteX64" fmla="*/ 141642 w 3010880"/>
              <a:gd name="connsiteY64" fmla="*/ 869893 h 2448721"/>
              <a:gd name="connsiteX65" fmla="*/ 184172 w 3010880"/>
              <a:gd name="connsiteY65" fmla="*/ 886905 h 2448721"/>
              <a:gd name="connsiteX66" fmla="*/ 367052 w 3010880"/>
              <a:gd name="connsiteY66" fmla="*/ 950700 h 2448721"/>
              <a:gd name="connsiteX67" fmla="*/ 392570 w 3010880"/>
              <a:gd name="connsiteY67" fmla="*/ 942194 h 2448721"/>
              <a:gd name="connsiteX68" fmla="*/ 350040 w 3010880"/>
              <a:gd name="connsiteY68" fmla="*/ 903917 h 2448721"/>
              <a:gd name="connsiteX69" fmla="*/ 235209 w 3010880"/>
              <a:gd name="connsiteY69" fmla="*/ 763567 h 2448721"/>
              <a:gd name="connsiteX70" fmla="*/ 158654 w 3010880"/>
              <a:gd name="connsiteY70" fmla="*/ 627470 h 2448721"/>
              <a:gd name="connsiteX0" fmla="*/ 158654 w 3010880"/>
              <a:gd name="connsiteY0" fmla="*/ 627470 h 2448721"/>
              <a:gd name="connsiteX1" fmla="*/ 133136 w 3010880"/>
              <a:gd name="connsiteY1" fmla="*/ 525398 h 2448721"/>
              <a:gd name="connsiteX2" fmla="*/ 133136 w 3010880"/>
              <a:gd name="connsiteY2" fmla="*/ 397807 h 2448721"/>
              <a:gd name="connsiteX3" fmla="*/ 141642 w 3010880"/>
              <a:gd name="connsiteY3" fmla="*/ 317000 h 2448721"/>
              <a:gd name="connsiteX4" fmla="*/ 171413 w 3010880"/>
              <a:gd name="connsiteY4" fmla="*/ 202168 h 2448721"/>
              <a:gd name="connsiteX5" fmla="*/ 222449 w 3010880"/>
              <a:gd name="connsiteY5" fmla="*/ 138373 h 2448721"/>
              <a:gd name="connsiteX6" fmla="*/ 260727 w 3010880"/>
              <a:gd name="connsiteY6" fmla="*/ 172397 h 2448721"/>
              <a:gd name="connsiteX7" fmla="*/ 469125 w 3010880"/>
              <a:gd name="connsiteY7" fmla="*/ 380795 h 2448721"/>
              <a:gd name="connsiteX8" fmla="*/ 698788 w 3010880"/>
              <a:gd name="connsiteY8" fmla="*/ 533904 h 2448721"/>
              <a:gd name="connsiteX9" fmla="*/ 970982 w 3010880"/>
              <a:gd name="connsiteY9" fmla="*/ 652989 h 2448721"/>
              <a:gd name="connsiteX10" fmla="*/ 1247428 w 3010880"/>
              <a:gd name="connsiteY10" fmla="*/ 738049 h 2448721"/>
              <a:gd name="connsiteX11" fmla="*/ 1472838 w 3010880"/>
              <a:gd name="connsiteY11" fmla="*/ 759314 h 2448721"/>
              <a:gd name="connsiteX12" fmla="*/ 1468585 w 3010880"/>
              <a:gd name="connsiteY12" fmla="*/ 538157 h 2448721"/>
              <a:gd name="connsiteX13" fmla="*/ 1553646 w 3010880"/>
              <a:gd name="connsiteY13" fmla="*/ 317000 h 2448721"/>
              <a:gd name="connsiteX14" fmla="*/ 1685489 w 3010880"/>
              <a:gd name="connsiteY14" fmla="*/ 163891 h 2448721"/>
              <a:gd name="connsiteX15" fmla="*/ 1940671 w 3010880"/>
              <a:gd name="connsiteY15" fmla="*/ 19288 h 2448721"/>
              <a:gd name="connsiteX16" fmla="*/ 2187346 w 3010880"/>
              <a:gd name="connsiteY16" fmla="*/ 10782 h 2448721"/>
              <a:gd name="connsiteX17" fmla="*/ 2412815 w 3010880"/>
              <a:gd name="connsiteY17" fmla="*/ 105427 h 2448721"/>
              <a:gd name="connsiteX18" fmla="*/ 2523335 w 3010880"/>
              <a:gd name="connsiteY18" fmla="*/ 185156 h 2448721"/>
              <a:gd name="connsiteX19" fmla="*/ 2872083 w 3010880"/>
              <a:gd name="connsiteY19" fmla="*/ 74577 h 2448721"/>
              <a:gd name="connsiteX20" fmla="*/ 2923119 w 3010880"/>
              <a:gd name="connsiteY20" fmla="*/ 66071 h 2448721"/>
              <a:gd name="connsiteX21" fmla="*/ 2923119 w 3010880"/>
              <a:gd name="connsiteY21" fmla="*/ 95842 h 2448721"/>
              <a:gd name="connsiteX22" fmla="*/ 2850818 w 3010880"/>
              <a:gd name="connsiteY22" fmla="*/ 214927 h 2448721"/>
              <a:gd name="connsiteX23" fmla="*/ 2740239 w 3010880"/>
              <a:gd name="connsiteY23" fmla="*/ 342518 h 2448721"/>
              <a:gd name="connsiteX24" fmla="*/ 2667938 w 3010880"/>
              <a:gd name="connsiteY24" fmla="*/ 393554 h 2448721"/>
              <a:gd name="connsiteX25" fmla="*/ 2735986 w 3010880"/>
              <a:gd name="connsiteY25" fmla="*/ 389301 h 2448721"/>
              <a:gd name="connsiteX26" fmla="*/ 2859324 w 3010880"/>
              <a:gd name="connsiteY26" fmla="*/ 351024 h 2448721"/>
              <a:gd name="connsiteX27" fmla="*/ 2986915 w 3010880"/>
              <a:gd name="connsiteY27" fmla="*/ 312747 h 2448721"/>
              <a:gd name="connsiteX28" fmla="*/ 3008180 w 3010880"/>
              <a:gd name="connsiteY28" fmla="*/ 308494 h 2448721"/>
              <a:gd name="connsiteX29" fmla="*/ 2999674 w 3010880"/>
              <a:gd name="connsiteY29" fmla="*/ 329759 h 2448721"/>
              <a:gd name="connsiteX30" fmla="*/ 2910360 w 3010880"/>
              <a:gd name="connsiteY30" fmla="*/ 440337 h 2448721"/>
              <a:gd name="connsiteX31" fmla="*/ 2791275 w 3010880"/>
              <a:gd name="connsiteY31" fmla="*/ 542410 h 2448721"/>
              <a:gd name="connsiteX32" fmla="*/ 2710468 w 3010880"/>
              <a:gd name="connsiteY32" fmla="*/ 601952 h 2448721"/>
              <a:gd name="connsiteX33" fmla="*/ 2689203 w 3010880"/>
              <a:gd name="connsiteY33" fmla="*/ 618964 h 2448721"/>
              <a:gd name="connsiteX34" fmla="*/ 2701962 w 3010880"/>
              <a:gd name="connsiteY34" fmla="*/ 746555 h 2448721"/>
              <a:gd name="connsiteX35" fmla="*/ 2663685 w 3010880"/>
              <a:gd name="connsiteY35" fmla="*/ 1044267 h 2448721"/>
              <a:gd name="connsiteX36" fmla="*/ 2574371 w 3010880"/>
              <a:gd name="connsiteY36" fmla="*/ 1346231 h 2448721"/>
              <a:gd name="connsiteX37" fmla="*/ 2391491 w 3010880"/>
              <a:gd name="connsiteY37" fmla="*/ 1707738 h 2448721"/>
              <a:gd name="connsiteX38" fmla="*/ 2140563 w 3010880"/>
              <a:gd name="connsiteY38" fmla="*/ 1992691 h 2448721"/>
              <a:gd name="connsiteX39" fmla="*/ 1902394 w 3010880"/>
              <a:gd name="connsiteY39" fmla="*/ 2188330 h 2448721"/>
              <a:gd name="connsiteX40" fmla="*/ 1613188 w 3010880"/>
              <a:gd name="connsiteY40" fmla="*/ 2328680 h 2448721"/>
              <a:gd name="connsiteX41" fmla="*/ 1315476 w 3010880"/>
              <a:gd name="connsiteY41" fmla="*/ 2413740 h 2448721"/>
              <a:gd name="connsiteX42" fmla="*/ 1017765 w 3010880"/>
              <a:gd name="connsiteY42" fmla="*/ 2447764 h 2448721"/>
              <a:gd name="connsiteX43" fmla="*/ 690282 w 3010880"/>
              <a:gd name="connsiteY43" fmla="*/ 2430752 h 2448721"/>
              <a:gd name="connsiteX44" fmla="*/ 375558 w 3010880"/>
              <a:gd name="connsiteY44" fmla="*/ 2345692 h 2448721"/>
              <a:gd name="connsiteX45" fmla="*/ 31063 w 3010880"/>
              <a:gd name="connsiteY45" fmla="*/ 2188330 h 2448721"/>
              <a:gd name="connsiteX46" fmla="*/ 22557 w 3010880"/>
              <a:gd name="connsiteY46" fmla="*/ 2179824 h 2448721"/>
              <a:gd name="connsiteX47" fmla="*/ 86353 w 3010880"/>
              <a:gd name="connsiteY47" fmla="*/ 2179824 h 2448721"/>
              <a:gd name="connsiteX48" fmla="*/ 358546 w 3010880"/>
              <a:gd name="connsiteY48" fmla="*/ 2162812 h 2448721"/>
              <a:gd name="connsiteX49" fmla="*/ 647752 w 3010880"/>
              <a:gd name="connsiteY49" fmla="*/ 2073498 h 2448721"/>
              <a:gd name="connsiteX50" fmla="*/ 894427 w 3010880"/>
              <a:gd name="connsiteY50" fmla="*/ 1945908 h 2448721"/>
              <a:gd name="connsiteX51" fmla="*/ 919945 w 3010880"/>
              <a:gd name="connsiteY51" fmla="*/ 1920389 h 2448721"/>
              <a:gd name="connsiteX52" fmla="*/ 860403 w 3010880"/>
              <a:gd name="connsiteY52" fmla="*/ 1907630 h 2448721"/>
              <a:gd name="connsiteX53" fmla="*/ 707294 w 3010880"/>
              <a:gd name="connsiteY53" fmla="*/ 1877859 h 2448721"/>
              <a:gd name="connsiteX54" fmla="*/ 524414 w 3010880"/>
              <a:gd name="connsiteY54" fmla="*/ 1763028 h 2448721"/>
              <a:gd name="connsiteX55" fmla="*/ 388317 w 3010880"/>
              <a:gd name="connsiteY55" fmla="*/ 1592907 h 2448721"/>
              <a:gd name="connsiteX56" fmla="*/ 354293 w 3010880"/>
              <a:gd name="connsiteY56" fmla="*/ 1499340 h 2448721"/>
              <a:gd name="connsiteX57" fmla="*/ 435101 w 3010880"/>
              <a:gd name="connsiteY57" fmla="*/ 1495087 h 2448721"/>
              <a:gd name="connsiteX58" fmla="*/ 609475 w 3010880"/>
              <a:gd name="connsiteY58" fmla="*/ 1495087 h 2448721"/>
              <a:gd name="connsiteX59" fmla="*/ 583956 w 3010880"/>
              <a:gd name="connsiteY59" fmla="*/ 1465316 h 2448721"/>
              <a:gd name="connsiteX60" fmla="*/ 481884 w 3010880"/>
              <a:gd name="connsiteY60" fmla="*/ 1422786 h 2448721"/>
              <a:gd name="connsiteX61" fmla="*/ 294751 w 3010880"/>
              <a:gd name="connsiteY61" fmla="*/ 1299448 h 2448721"/>
              <a:gd name="connsiteX62" fmla="*/ 167160 w 3010880"/>
              <a:gd name="connsiteY62" fmla="*/ 1086797 h 2448721"/>
              <a:gd name="connsiteX63" fmla="*/ 141642 w 3010880"/>
              <a:gd name="connsiteY63" fmla="*/ 895411 h 2448721"/>
              <a:gd name="connsiteX64" fmla="*/ 141642 w 3010880"/>
              <a:gd name="connsiteY64" fmla="*/ 869893 h 2448721"/>
              <a:gd name="connsiteX65" fmla="*/ 184172 w 3010880"/>
              <a:gd name="connsiteY65" fmla="*/ 886905 h 2448721"/>
              <a:gd name="connsiteX66" fmla="*/ 367052 w 3010880"/>
              <a:gd name="connsiteY66" fmla="*/ 950700 h 2448721"/>
              <a:gd name="connsiteX67" fmla="*/ 392570 w 3010880"/>
              <a:gd name="connsiteY67" fmla="*/ 942194 h 2448721"/>
              <a:gd name="connsiteX68" fmla="*/ 350040 w 3010880"/>
              <a:gd name="connsiteY68" fmla="*/ 903917 h 2448721"/>
              <a:gd name="connsiteX69" fmla="*/ 235209 w 3010880"/>
              <a:gd name="connsiteY69" fmla="*/ 763567 h 2448721"/>
              <a:gd name="connsiteX70" fmla="*/ 158654 w 3010880"/>
              <a:gd name="connsiteY70" fmla="*/ 627470 h 244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010880" h="2448721">
                <a:moveTo>
                  <a:pt x="158654" y="627470"/>
                </a:moveTo>
                <a:cubicBezTo>
                  <a:pt x="141642" y="587775"/>
                  <a:pt x="137389" y="563675"/>
                  <a:pt x="133136" y="525398"/>
                </a:cubicBezTo>
                <a:cubicBezTo>
                  <a:pt x="128883" y="487121"/>
                  <a:pt x="131718" y="432540"/>
                  <a:pt x="133136" y="397807"/>
                </a:cubicBezTo>
                <a:cubicBezTo>
                  <a:pt x="134554" y="363074"/>
                  <a:pt x="135262" y="349606"/>
                  <a:pt x="141642" y="317000"/>
                </a:cubicBezTo>
                <a:cubicBezTo>
                  <a:pt x="148021" y="284393"/>
                  <a:pt x="157945" y="231939"/>
                  <a:pt x="171413" y="202168"/>
                </a:cubicBezTo>
                <a:cubicBezTo>
                  <a:pt x="184881" y="172397"/>
                  <a:pt x="207563" y="143335"/>
                  <a:pt x="222449" y="138373"/>
                </a:cubicBezTo>
                <a:cubicBezTo>
                  <a:pt x="237335" y="133411"/>
                  <a:pt x="219614" y="131993"/>
                  <a:pt x="260727" y="172397"/>
                </a:cubicBezTo>
                <a:cubicBezTo>
                  <a:pt x="301840" y="212801"/>
                  <a:pt x="396115" y="320544"/>
                  <a:pt x="469125" y="380795"/>
                </a:cubicBezTo>
                <a:cubicBezTo>
                  <a:pt x="542135" y="441046"/>
                  <a:pt x="615145" y="488538"/>
                  <a:pt x="698788" y="533904"/>
                </a:cubicBezTo>
                <a:cubicBezTo>
                  <a:pt x="782431" y="579270"/>
                  <a:pt x="879542" y="618965"/>
                  <a:pt x="970982" y="652989"/>
                </a:cubicBezTo>
                <a:cubicBezTo>
                  <a:pt x="1062422" y="687013"/>
                  <a:pt x="1163785" y="720328"/>
                  <a:pt x="1247428" y="738049"/>
                </a:cubicBezTo>
                <a:cubicBezTo>
                  <a:pt x="1331071" y="755770"/>
                  <a:pt x="1435978" y="792629"/>
                  <a:pt x="1472838" y="759314"/>
                </a:cubicBezTo>
                <a:cubicBezTo>
                  <a:pt x="1509698" y="725999"/>
                  <a:pt x="1455117" y="611876"/>
                  <a:pt x="1468585" y="538157"/>
                </a:cubicBezTo>
                <a:cubicBezTo>
                  <a:pt x="1482053" y="464438"/>
                  <a:pt x="1517495" y="379378"/>
                  <a:pt x="1553646" y="317000"/>
                </a:cubicBezTo>
                <a:cubicBezTo>
                  <a:pt x="1589797" y="254622"/>
                  <a:pt x="1620985" y="213510"/>
                  <a:pt x="1685489" y="163891"/>
                </a:cubicBezTo>
                <a:cubicBezTo>
                  <a:pt x="1749993" y="114272"/>
                  <a:pt x="1857028" y="44806"/>
                  <a:pt x="1940671" y="19288"/>
                </a:cubicBezTo>
                <a:cubicBezTo>
                  <a:pt x="2024314" y="-6230"/>
                  <a:pt x="2108655" y="-3575"/>
                  <a:pt x="2187346" y="10782"/>
                </a:cubicBezTo>
                <a:cubicBezTo>
                  <a:pt x="2266037" y="25139"/>
                  <a:pt x="2356817" y="80618"/>
                  <a:pt x="2412815" y="105427"/>
                </a:cubicBezTo>
                <a:cubicBezTo>
                  <a:pt x="2468813" y="130236"/>
                  <a:pt x="2488065" y="187123"/>
                  <a:pt x="2523335" y="185156"/>
                </a:cubicBezTo>
                <a:cubicBezTo>
                  <a:pt x="2558605" y="183189"/>
                  <a:pt x="2805452" y="94424"/>
                  <a:pt x="2872083" y="74577"/>
                </a:cubicBezTo>
                <a:cubicBezTo>
                  <a:pt x="2938714" y="54730"/>
                  <a:pt x="2914613" y="62527"/>
                  <a:pt x="2923119" y="66071"/>
                </a:cubicBezTo>
                <a:cubicBezTo>
                  <a:pt x="2931625" y="69615"/>
                  <a:pt x="2935169" y="71033"/>
                  <a:pt x="2923119" y="95842"/>
                </a:cubicBezTo>
                <a:cubicBezTo>
                  <a:pt x="2911069" y="120651"/>
                  <a:pt x="2881298" y="173814"/>
                  <a:pt x="2850818" y="214927"/>
                </a:cubicBezTo>
                <a:cubicBezTo>
                  <a:pt x="2820338" y="256040"/>
                  <a:pt x="2770719" y="312747"/>
                  <a:pt x="2740239" y="342518"/>
                </a:cubicBezTo>
                <a:cubicBezTo>
                  <a:pt x="2709759" y="372289"/>
                  <a:pt x="2668647" y="385757"/>
                  <a:pt x="2667938" y="393554"/>
                </a:cubicBezTo>
                <a:cubicBezTo>
                  <a:pt x="2667229" y="401351"/>
                  <a:pt x="2704088" y="396389"/>
                  <a:pt x="2735986" y="389301"/>
                </a:cubicBezTo>
                <a:cubicBezTo>
                  <a:pt x="2767884" y="382213"/>
                  <a:pt x="2859324" y="351024"/>
                  <a:pt x="2859324" y="351024"/>
                </a:cubicBezTo>
                <a:lnTo>
                  <a:pt x="2986915" y="312747"/>
                </a:lnTo>
                <a:cubicBezTo>
                  <a:pt x="3011724" y="305659"/>
                  <a:pt x="3008180" y="308494"/>
                  <a:pt x="3008180" y="308494"/>
                </a:cubicBezTo>
                <a:cubicBezTo>
                  <a:pt x="3010307" y="311329"/>
                  <a:pt x="3015977" y="307785"/>
                  <a:pt x="2999674" y="329759"/>
                </a:cubicBezTo>
                <a:cubicBezTo>
                  <a:pt x="2983371" y="351733"/>
                  <a:pt x="2945093" y="404895"/>
                  <a:pt x="2910360" y="440337"/>
                </a:cubicBezTo>
                <a:cubicBezTo>
                  <a:pt x="2875627" y="475779"/>
                  <a:pt x="2824590" y="515474"/>
                  <a:pt x="2791275" y="542410"/>
                </a:cubicBezTo>
                <a:cubicBezTo>
                  <a:pt x="2757960" y="569346"/>
                  <a:pt x="2710468" y="601952"/>
                  <a:pt x="2710468" y="601952"/>
                </a:cubicBezTo>
                <a:cubicBezTo>
                  <a:pt x="2693456" y="614711"/>
                  <a:pt x="2690621" y="594864"/>
                  <a:pt x="2689203" y="618964"/>
                </a:cubicBezTo>
                <a:cubicBezTo>
                  <a:pt x="2687785" y="643064"/>
                  <a:pt x="2706215" y="675671"/>
                  <a:pt x="2701962" y="746555"/>
                </a:cubicBezTo>
                <a:cubicBezTo>
                  <a:pt x="2697709" y="817439"/>
                  <a:pt x="2684950" y="944321"/>
                  <a:pt x="2663685" y="1044267"/>
                </a:cubicBezTo>
                <a:cubicBezTo>
                  <a:pt x="2642420" y="1144213"/>
                  <a:pt x="2619737" y="1235653"/>
                  <a:pt x="2574371" y="1346231"/>
                </a:cubicBezTo>
                <a:cubicBezTo>
                  <a:pt x="2529005" y="1456810"/>
                  <a:pt x="2463792" y="1599995"/>
                  <a:pt x="2391491" y="1707738"/>
                </a:cubicBezTo>
                <a:cubicBezTo>
                  <a:pt x="2319190" y="1815481"/>
                  <a:pt x="2222079" y="1912592"/>
                  <a:pt x="2140563" y="1992691"/>
                </a:cubicBezTo>
                <a:cubicBezTo>
                  <a:pt x="2059047" y="2072790"/>
                  <a:pt x="1990290" y="2132332"/>
                  <a:pt x="1902394" y="2188330"/>
                </a:cubicBezTo>
                <a:cubicBezTo>
                  <a:pt x="1814498" y="2244328"/>
                  <a:pt x="1711008" y="2291112"/>
                  <a:pt x="1613188" y="2328680"/>
                </a:cubicBezTo>
                <a:cubicBezTo>
                  <a:pt x="1515368" y="2366248"/>
                  <a:pt x="1414713" y="2393893"/>
                  <a:pt x="1315476" y="2413740"/>
                </a:cubicBezTo>
                <a:cubicBezTo>
                  <a:pt x="1216239" y="2433587"/>
                  <a:pt x="1121964" y="2444929"/>
                  <a:pt x="1017765" y="2447764"/>
                </a:cubicBezTo>
                <a:cubicBezTo>
                  <a:pt x="913566" y="2450599"/>
                  <a:pt x="797316" y="2447764"/>
                  <a:pt x="690282" y="2430752"/>
                </a:cubicBezTo>
                <a:cubicBezTo>
                  <a:pt x="583248" y="2413740"/>
                  <a:pt x="485428" y="2386096"/>
                  <a:pt x="375558" y="2345692"/>
                </a:cubicBezTo>
                <a:cubicBezTo>
                  <a:pt x="265688" y="2305288"/>
                  <a:pt x="31063" y="2188330"/>
                  <a:pt x="31063" y="2188330"/>
                </a:cubicBezTo>
                <a:cubicBezTo>
                  <a:pt x="-27770" y="2160685"/>
                  <a:pt x="13342" y="2181242"/>
                  <a:pt x="22557" y="2179824"/>
                </a:cubicBezTo>
                <a:cubicBezTo>
                  <a:pt x="31772" y="2178406"/>
                  <a:pt x="30355" y="2182659"/>
                  <a:pt x="86353" y="2179824"/>
                </a:cubicBezTo>
                <a:cubicBezTo>
                  <a:pt x="142351" y="2176989"/>
                  <a:pt x="264980" y="2180533"/>
                  <a:pt x="358546" y="2162812"/>
                </a:cubicBezTo>
                <a:cubicBezTo>
                  <a:pt x="452112" y="2145091"/>
                  <a:pt x="558439" y="2109649"/>
                  <a:pt x="647752" y="2073498"/>
                </a:cubicBezTo>
                <a:cubicBezTo>
                  <a:pt x="737065" y="2037347"/>
                  <a:pt x="894427" y="1945908"/>
                  <a:pt x="894427" y="1945908"/>
                </a:cubicBezTo>
                <a:cubicBezTo>
                  <a:pt x="939793" y="1920390"/>
                  <a:pt x="925616" y="1926769"/>
                  <a:pt x="919945" y="1920389"/>
                </a:cubicBezTo>
                <a:cubicBezTo>
                  <a:pt x="914274" y="1914009"/>
                  <a:pt x="860403" y="1907630"/>
                  <a:pt x="860403" y="1907630"/>
                </a:cubicBezTo>
                <a:cubicBezTo>
                  <a:pt x="824961" y="1900542"/>
                  <a:pt x="763292" y="1901959"/>
                  <a:pt x="707294" y="1877859"/>
                </a:cubicBezTo>
                <a:cubicBezTo>
                  <a:pt x="651296" y="1853759"/>
                  <a:pt x="577577" y="1810520"/>
                  <a:pt x="524414" y="1763028"/>
                </a:cubicBezTo>
                <a:cubicBezTo>
                  <a:pt x="471251" y="1715536"/>
                  <a:pt x="416670" y="1636855"/>
                  <a:pt x="388317" y="1592907"/>
                </a:cubicBezTo>
                <a:cubicBezTo>
                  <a:pt x="359964" y="1548959"/>
                  <a:pt x="346496" y="1515643"/>
                  <a:pt x="354293" y="1499340"/>
                </a:cubicBezTo>
                <a:cubicBezTo>
                  <a:pt x="362090" y="1483037"/>
                  <a:pt x="392571" y="1495796"/>
                  <a:pt x="435101" y="1495087"/>
                </a:cubicBezTo>
                <a:cubicBezTo>
                  <a:pt x="477631" y="1494378"/>
                  <a:pt x="584666" y="1500049"/>
                  <a:pt x="609475" y="1495087"/>
                </a:cubicBezTo>
                <a:cubicBezTo>
                  <a:pt x="634284" y="1490125"/>
                  <a:pt x="605221" y="1477366"/>
                  <a:pt x="583956" y="1465316"/>
                </a:cubicBezTo>
                <a:cubicBezTo>
                  <a:pt x="562691" y="1453266"/>
                  <a:pt x="530085" y="1450431"/>
                  <a:pt x="481884" y="1422786"/>
                </a:cubicBezTo>
                <a:cubicBezTo>
                  <a:pt x="433683" y="1395141"/>
                  <a:pt x="347205" y="1355446"/>
                  <a:pt x="294751" y="1299448"/>
                </a:cubicBezTo>
                <a:cubicBezTo>
                  <a:pt x="242297" y="1243450"/>
                  <a:pt x="192678" y="1154137"/>
                  <a:pt x="167160" y="1086797"/>
                </a:cubicBezTo>
                <a:cubicBezTo>
                  <a:pt x="141642" y="1019458"/>
                  <a:pt x="141642" y="895411"/>
                  <a:pt x="141642" y="895411"/>
                </a:cubicBezTo>
                <a:cubicBezTo>
                  <a:pt x="137389" y="859261"/>
                  <a:pt x="134554" y="871311"/>
                  <a:pt x="141642" y="869893"/>
                </a:cubicBezTo>
                <a:cubicBezTo>
                  <a:pt x="148730" y="868475"/>
                  <a:pt x="184172" y="886905"/>
                  <a:pt x="184172" y="886905"/>
                </a:cubicBezTo>
                <a:lnTo>
                  <a:pt x="367052" y="950700"/>
                </a:lnTo>
                <a:cubicBezTo>
                  <a:pt x="401785" y="959915"/>
                  <a:pt x="395405" y="949991"/>
                  <a:pt x="392570" y="942194"/>
                </a:cubicBezTo>
                <a:cubicBezTo>
                  <a:pt x="389735" y="934397"/>
                  <a:pt x="376267" y="933688"/>
                  <a:pt x="350040" y="903917"/>
                </a:cubicBezTo>
                <a:cubicBezTo>
                  <a:pt x="323813" y="874146"/>
                  <a:pt x="267815" y="811059"/>
                  <a:pt x="235209" y="763567"/>
                </a:cubicBezTo>
                <a:cubicBezTo>
                  <a:pt x="202603" y="716075"/>
                  <a:pt x="175666" y="667165"/>
                  <a:pt x="158654" y="62747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EA87-0BE4-254A-9C4E-979A1C6A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37795"/>
            <a:ext cx="10801350" cy="1325563"/>
          </a:xfrm>
        </p:spPr>
        <p:txBody>
          <a:bodyPr/>
          <a:lstStyle/>
          <a:p>
            <a:r>
              <a:rPr lang="en-US" dirty="0"/>
              <a:t>Scraping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74C-D300-9E4F-954C-C66B2F68B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240"/>
            <a:ext cx="10515600" cy="5836920"/>
          </a:xfrm>
        </p:spPr>
        <p:txBody>
          <a:bodyPr>
            <a:normAutofit/>
          </a:bodyPr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Violate terms of use for the service or data</a:t>
            </a:r>
          </a:p>
          <a:p>
            <a:pPr lvl="1"/>
            <a:r>
              <a:rPr lang="en-US" dirty="0"/>
              <a:t>Can cause substantial additional load on service</a:t>
            </a:r>
          </a:p>
          <a:p>
            <a:pPr lvl="2"/>
            <a:r>
              <a:rPr lang="en-US" dirty="0"/>
              <a:t>Many services are optimized for human user access patterns </a:t>
            </a:r>
          </a:p>
          <a:p>
            <a:pPr lvl="2"/>
            <a:r>
              <a:rPr lang="en-US" dirty="0"/>
              <a:t>Requests can be parallelized/distributed to saturate server</a:t>
            </a:r>
          </a:p>
          <a:p>
            <a:pPr lvl="2"/>
            <a:r>
              <a:rPr lang="en-US" dirty="0"/>
              <a:t>Each query may result in many database requests</a:t>
            </a:r>
          </a:p>
          <a:p>
            <a:r>
              <a:rPr lang="en-US" dirty="0"/>
              <a:t>How to scrape ethically</a:t>
            </a:r>
          </a:p>
          <a:p>
            <a:pPr lvl="1"/>
            <a:r>
              <a:rPr lang="en-US" dirty="0"/>
              <a:t>Used documented REST APIs – read terms of service</a:t>
            </a:r>
          </a:p>
          <a:p>
            <a:pPr lvl="1"/>
            <a:r>
              <a:rPr lang="en-US" dirty="0"/>
              <a:t>Examine at </a:t>
            </a:r>
            <a:r>
              <a:rPr lang="en-US" i="1" dirty="0" err="1"/>
              <a:t>robots.txt</a:t>
            </a:r>
            <a:r>
              <a:rPr lang="en-US" i="1" dirty="0"/>
              <a:t> </a:t>
            </a:r>
            <a:r>
              <a:rPr lang="en-US" dirty="0"/>
              <a:t>(e.g., </a:t>
            </a:r>
            <a:r>
              <a:rPr lang="en-US" dirty="0">
                <a:hlinkClick r:id="rId2"/>
              </a:rPr>
              <a:t>https://en.wikipedia.org/robots.txt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Throttle request rates (sleep)</a:t>
            </a:r>
          </a:p>
          <a:p>
            <a:r>
              <a:rPr lang="en-US" dirty="0"/>
              <a:t>Avoid getting Berkeley (or your employer) blocked from Websites &amp; 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96992-0973-F94B-B062-557990BE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BC6546-762A-D84B-B24A-92BD4916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Inferential statistics – estimate ”shape” of the population</a:t>
            </a:r>
          </a:p>
          <a:p>
            <a:pPr lvl="1"/>
            <a:r>
              <a:rPr lang="en-US" dirty="0"/>
              <a:t>Draw conclusions beyond the data…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981D6-6B56-AC49-A74A-68946AEBEBFC}"/>
              </a:ext>
            </a:extLst>
          </p:cNvPr>
          <p:cNvSpPr txBox="1"/>
          <p:nvPr/>
        </p:nvSpPr>
        <p:spPr>
          <a:xfrm>
            <a:off x="1389411" y="2976207"/>
            <a:ext cx="37526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Descriptive Plot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F845E-B3C3-5D40-A748-9A9424A7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3318765"/>
            <a:ext cx="4603260" cy="3291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44A9B8-F0DD-9049-BBEB-DE9FC9C7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89" y="3296741"/>
            <a:ext cx="4900245" cy="3291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3EE1-1F16-E745-9ACA-7EB82685F728}"/>
              </a:ext>
            </a:extLst>
          </p:cNvPr>
          <p:cNvSpPr txBox="1"/>
          <p:nvPr/>
        </p:nvSpPr>
        <p:spPr>
          <a:xfrm>
            <a:off x="7433952" y="297620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</p:spTree>
    <p:extLst>
      <p:ext uri="{BB962C8B-B14F-4D97-AF65-F5344CB8AC3E}">
        <p14:creationId xmlns:p14="http://schemas.microsoft.com/office/powerpoint/2010/main" val="120102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96992-0973-F94B-B062-557990BE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1" y="-1296620"/>
            <a:ext cx="10801350" cy="1325563"/>
          </a:xfrm>
        </p:spPr>
        <p:txBody>
          <a:bodyPr/>
          <a:lstStyle/>
          <a:p>
            <a:r>
              <a:rPr lang="en-US" dirty="0"/>
              <a:t>Kernel Density Estimators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BC6546-762A-D84B-B24A-92BD4916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1" y="208330"/>
            <a:ext cx="10515600" cy="4351339"/>
          </a:xfrm>
        </p:spPr>
        <p:txBody>
          <a:bodyPr/>
          <a:lstStyle/>
          <a:p>
            <a:r>
              <a:rPr lang="en-US" dirty="0"/>
              <a:t>Inferential statistics – estimate ”shape” of the population</a:t>
            </a:r>
          </a:p>
          <a:p>
            <a:pPr lvl="1"/>
            <a:r>
              <a:rPr lang="en-US" dirty="0"/>
              <a:t>Draw conclusions beyond the data…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44A9B8-F0DD-9049-BBEB-DE9FC9C7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36" y="1300088"/>
            <a:ext cx="7891895" cy="5301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3EE1-1F16-E745-9ACA-7EB82685F728}"/>
              </a:ext>
            </a:extLst>
          </p:cNvPr>
          <p:cNvSpPr txBox="1"/>
          <p:nvPr/>
        </p:nvSpPr>
        <p:spPr>
          <a:xfrm>
            <a:off x="3793538" y="152628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9AF05-8D1C-3E4A-9AE3-F32B82E27F0F}"/>
              </a:ext>
            </a:extLst>
          </p:cNvPr>
          <p:cNvGrpSpPr/>
          <p:nvPr/>
        </p:nvGrpSpPr>
        <p:grpSpPr>
          <a:xfrm>
            <a:off x="7350902" y="3682122"/>
            <a:ext cx="2230105" cy="2174723"/>
            <a:chOff x="4697643" y="3712102"/>
            <a:chExt cx="2230105" cy="21747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59EC79-F917-2843-AD26-0DF348C2857B}"/>
                </a:ext>
              </a:extLst>
            </p:cNvPr>
            <p:cNvSpPr txBox="1"/>
            <p:nvPr/>
          </p:nvSpPr>
          <p:spPr>
            <a:xfrm>
              <a:off x="5223435" y="4153132"/>
              <a:ext cx="1704313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</a:t>
              </a:r>
              <a:br>
                <a:rPr lang="en-US" dirty="0"/>
              </a:br>
              <a:r>
                <a:rPr lang="en-US" dirty="0"/>
                <a:t>90 &lt; x &lt; 93?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5DD88-0AB8-414A-B6CE-89F5E47C63C6}"/>
                </a:ext>
              </a:extLst>
            </p:cNvPr>
            <p:cNvGrpSpPr/>
            <p:nvPr/>
          </p:nvGrpSpPr>
          <p:grpSpPr>
            <a:xfrm>
              <a:off x="4697643" y="3712102"/>
              <a:ext cx="525792" cy="2174723"/>
              <a:chOff x="4697643" y="3712102"/>
              <a:chExt cx="525792" cy="217472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DAAC887-0CEC-D64D-99A6-EF7F71B60442}"/>
                  </a:ext>
                </a:extLst>
              </p:cNvPr>
              <p:cNvCxnSpPr/>
              <p:nvPr/>
            </p:nvCxnSpPr>
            <p:spPr>
              <a:xfrm flipV="1">
                <a:off x="5223435" y="3712102"/>
                <a:ext cx="0" cy="2174723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FDDD99B-90E4-7B42-98EC-26EC6B0CE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7643" y="4020016"/>
                <a:ext cx="0" cy="186680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AAE73-76C4-8D40-96D4-CD80EFCE8A36}"/>
              </a:ext>
            </a:extLst>
          </p:cNvPr>
          <p:cNvGrpSpPr/>
          <p:nvPr/>
        </p:nvGrpSpPr>
        <p:grpSpPr>
          <a:xfrm>
            <a:off x="7350902" y="3682122"/>
            <a:ext cx="525792" cy="2174723"/>
            <a:chOff x="4697643" y="3712102"/>
            <a:chExt cx="525792" cy="217472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22F5D6-0F09-984A-9EFC-29AA6D3E25E2}"/>
                </a:ext>
              </a:extLst>
            </p:cNvPr>
            <p:cNvSpPr/>
            <p:nvPr/>
          </p:nvSpPr>
          <p:spPr>
            <a:xfrm>
              <a:off x="4697643" y="3712102"/>
              <a:ext cx="525792" cy="2174723"/>
            </a:xfrm>
            <a:custGeom>
              <a:avLst/>
              <a:gdLst>
                <a:gd name="connsiteX0" fmla="*/ 525792 w 525792"/>
                <a:gd name="connsiteY0" fmla="*/ 0 h 2174723"/>
                <a:gd name="connsiteX1" fmla="*/ 525792 w 525792"/>
                <a:gd name="connsiteY1" fmla="*/ 2174723 h 2174723"/>
                <a:gd name="connsiteX2" fmla="*/ 0 w 525792"/>
                <a:gd name="connsiteY2" fmla="*/ 2174723 h 2174723"/>
                <a:gd name="connsiteX3" fmla="*/ 0 w 525792"/>
                <a:gd name="connsiteY3" fmla="*/ 319705 h 2174723"/>
                <a:gd name="connsiteX4" fmla="*/ 28901 w 525792"/>
                <a:gd name="connsiteY4" fmla="*/ 348795 h 2174723"/>
                <a:gd name="connsiteX5" fmla="*/ 86401 w 525792"/>
                <a:gd name="connsiteY5" fmla="*/ 391487 h 2174723"/>
                <a:gd name="connsiteX6" fmla="*/ 212336 w 525792"/>
                <a:gd name="connsiteY6" fmla="*/ 418864 h 2174723"/>
                <a:gd name="connsiteX7" fmla="*/ 360174 w 525792"/>
                <a:gd name="connsiteY7" fmla="*/ 314831 h 2174723"/>
                <a:gd name="connsiteX8" fmla="*/ 486109 w 525792"/>
                <a:gd name="connsiteY8" fmla="*/ 101288 h 2174723"/>
                <a:gd name="connsiteX9" fmla="*/ 519989 w 525792"/>
                <a:gd name="connsiteY9" fmla="*/ 17788 h 217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5792" h="2174723">
                  <a:moveTo>
                    <a:pt x="525792" y="0"/>
                  </a:moveTo>
                  <a:lnTo>
                    <a:pt x="525792" y="2174723"/>
                  </a:lnTo>
                  <a:lnTo>
                    <a:pt x="0" y="2174723"/>
                  </a:lnTo>
                  <a:lnTo>
                    <a:pt x="0" y="319705"/>
                  </a:lnTo>
                  <a:lnTo>
                    <a:pt x="28901" y="348795"/>
                  </a:lnTo>
                  <a:cubicBezTo>
                    <a:pt x="48068" y="366676"/>
                    <a:pt x="65412" y="379624"/>
                    <a:pt x="86401" y="391487"/>
                  </a:cubicBezTo>
                  <a:cubicBezTo>
                    <a:pt x="128379" y="415214"/>
                    <a:pt x="166707" y="431640"/>
                    <a:pt x="212336" y="418864"/>
                  </a:cubicBezTo>
                  <a:cubicBezTo>
                    <a:pt x="257965" y="406088"/>
                    <a:pt x="314545" y="367760"/>
                    <a:pt x="360174" y="314831"/>
                  </a:cubicBezTo>
                  <a:cubicBezTo>
                    <a:pt x="405803" y="261902"/>
                    <a:pt x="455082" y="164256"/>
                    <a:pt x="486109" y="101288"/>
                  </a:cubicBezTo>
                  <a:cubicBezTo>
                    <a:pt x="501623" y="69804"/>
                    <a:pt x="511433" y="43568"/>
                    <a:pt x="519989" y="17788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36E497-5F40-5A4E-9359-19FA700C8965}"/>
                </a:ext>
              </a:extLst>
            </p:cNvPr>
            <p:cNvSpPr txBox="1"/>
            <p:nvPr/>
          </p:nvSpPr>
          <p:spPr>
            <a:xfrm rot="16200000">
              <a:off x="4575322" y="4768753"/>
              <a:ext cx="73289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Area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8F7CF0-769D-474D-A651-909D05E16C37}"/>
              </a:ext>
            </a:extLst>
          </p:cNvPr>
          <p:cNvSpPr txBox="1"/>
          <p:nvPr/>
        </p:nvSpPr>
        <p:spPr>
          <a:xfrm>
            <a:off x="7839152" y="4887347"/>
            <a:ext cx="172515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= Area under </a:t>
            </a:r>
            <a:br>
              <a:rPr lang="en-US" dirty="0"/>
            </a:br>
            <a:r>
              <a:rPr lang="en-US" dirty="0"/>
              <a:t>   the curve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EACBA-4CE9-0C49-83B3-52B7BFE46A90}"/>
              </a:ext>
            </a:extLst>
          </p:cNvPr>
          <p:cNvGrpSpPr/>
          <p:nvPr/>
        </p:nvGrpSpPr>
        <p:grpSpPr>
          <a:xfrm>
            <a:off x="6131470" y="5474539"/>
            <a:ext cx="1908213" cy="1126668"/>
            <a:chOff x="3478211" y="5504519"/>
            <a:chExt cx="1908213" cy="11266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B9A2BD-D8E4-8341-8C84-959CB3FCFC8A}"/>
                </a:ext>
              </a:extLst>
            </p:cNvPr>
            <p:cNvSpPr/>
            <p:nvPr/>
          </p:nvSpPr>
          <p:spPr>
            <a:xfrm>
              <a:off x="4596024" y="5504519"/>
              <a:ext cx="790400" cy="790400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5F467C-2593-0243-84EF-21FBD3EBE1FA}"/>
                </a:ext>
              </a:extLst>
            </p:cNvPr>
            <p:cNvSpPr txBox="1"/>
            <p:nvPr/>
          </p:nvSpPr>
          <p:spPr>
            <a:xfrm>
              <a:off x="3478211" y="6261855"/>
              <a:ext cx="12025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Data!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1DC0E9-8678-C240-AB94-C3D2B7A1B95C}"/>
              </a:ext>
            </a:extLst>
          </p:cNvPr>
          <p:cNvSpPr txBox="1"/>
          <p:nvPr/>
        </p:nvSpPr>
        <p:spPr>
          <a:xfrm>
            <a:off x="482968" y="1865775"/>
            <a:ext cx="3368450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Suppose this data was constructed by a </a:t>
            </a:r>
            <a:r>
              <a:rPr lang="en-US" sz="2400" b="1" dirty="0"/>
              <a:t>random sample</a:t>
            </a:r>
            <a:r>
              <a:rPr lang="en-US" sz="2400" dirty="0"/>
              <a:t> of student grades?</a:t>
            </a:r>
          </a:p>
          <a:p>
            <a:endParaRPr lang="en-US" sz="2400" dirty="0"/>
          </a:p>
          <a:p>
            <a:r>
              <a:rPr lang="en-US" sz="2400" dirty="0"/>
              <a:t>What is the probability that the next student’s grade will be between 90 and 93?</a:t>
            </a:r>
          </a:p>
        </p:txBody>
      </p:sp>
    </p:spTree>
    <p:extLst>
      <p:ext uri="{BB962C8B-B14F-4D97-AF65-F5344CB8AC3E}">
        <p14:creationId xmlns:p14="http://schemas.microsoft.com/office/powerpoint/2010/main" val="923636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480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“Size/complexity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86" y="320675"/>
            <a:ext cx="4900245" cy="3291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6716620" y="82778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44" y="3612252"/>
            <a:ext cx="4661187" cy="324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92" y="3188740"/>
            <a:ext cx="5198738" cy="1338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1473"/>
            <a:ext cx="5918200" cy="1130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4672402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smooth)):</a:t>
            </a:r>
            <a:endParaRPr lang="en-US" dirty="0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205F753F-357A-E441-9A11-881A6F414279}"/>
              </a:ext>
            </a:extLst>
          </p:cNvPr>
          <p:cNvSpPr/>
          <p:nvPr/>
        </p:nvSpPr>
        <p:spPr>
          <a:xfrm>
            <a:off x="5845669" y="2831524"/>
            <a:ext cx="1264553" cy="524657"/>
          </a:xfrm>
          <a:prstGeom prst="wedgeRectCallout">
            <a:avLst>
              <a:gd name="adj1" fmla="val -54025"/>
              <a:gd name="adj2" fmla="val 9392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718AF672-FDB1-E844-854A-34BE73F7367D}"/>
              </a:ext>
            </a:extLst>
          </p:cNvPr>
          <p:cNvSpPr/>
          <p:nvPr/>
        </p:nvSpPr>
        <p:spPr>
          <a:xfrm>
            <a:off x="3602461" y="2853725"/>
            <a:ext cx="1264553" cy="524657"/>
          </a:xfrm>
          <a:prstGeom prst="wedgeRectCallout">
            <a:avLst>
              <a:gd name="adj1" fmla="val 47921"/>
              <a:gd name="adj2" fmla="val 96785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76878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CF0407-925F-FA44-923A-D50B2C2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3" y="2685542"/>
            <a:ext cx="5897910" cy="4172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692348"/>
            <a:ext cx="10801350" cy="1325563"/>
          </a:xfrm>
        </p:spPr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38543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“Size/complexity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86" y="320675"/>
            <a:ext cx="4900245" cy="3291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6716620" y="82778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44" y="3612252"/>
            <a:ext cx="4661187" cy="324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92" y="175717"/>
            <a:ext cx="5198738" cy="1338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1659379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smooth)):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007" y="2079614"/>
            <a:ext cx="3568908" cy="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1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CF0407-925F-FA44-923A-D50B2C2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3" y="2685542"/>
            <a:ext cx="5897910" cy="4172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B6853-BFFB-8A43-91D1-BCBD1F51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692348"/>
            <a:ext cx="10801350" cy="1325563"/>
          </a:xfrm>
        </p:spPr>
        <p:txBody>
          <a:bodyPr/>
          <a:lstStyle/>
          <a:p>
            <a:r>
              <a:rPr lang="en-US" dirty="0"/>
              <a:t>Constructing KDEs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732-CE52-8640-8BE2-816DE83C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38543"/>
            <a:ext cx="10515600" cy="1668328"/>
          </a:xfrm>
        </p:spPr>
        <p:txBody>
          <a:bodyPr/>
          <a:lstStyle/>
          <a:p>
            <a:r>
              <a:rPr lang="en-US" dirty="0"/>
              <a:t>Non-parametric Model</a:t>
            </a:r>
          </a:p>
          <a:p>
            <a:pPr lvl="1"/>
            <a:r>
              <a:rPr lang="en-US" dirty="0"/>
              <a:t>“Size/complexity of the model </a:t>
            </a:r>
            <a:br>
              <a:rPr lang="en-US" dirty="0"/>
            </a:br>
            <a:r>
              <a:rPr lang="en-US" dirty="0"/>
              <a:t>depends on the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2378-DDA2-6542-92C4-A1CA9122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87" y="564584"/>
            <a:ext cx="2733706" cy="183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35A19-0139-0E4F-BEBE-014B9885DBE2}"/>
              </a:ext>
            </a:extLst>
          </p:cNvPr>
          <p:cNvSpPr txBox="1"/>
          <p:nvPr/>
        </p:nvSpPr>
        <p:spPr>
          <a:xfrm>
            <a:off x="7338554" y="175717"/>
            <a:ext cx="37644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Inferential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88F8-BD85-314F-B8BA-B67FA35B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30" y="564584"/>
            <a:ext cx="2637058" cy="1836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B2A3-DDB7-7A4E-BEFC-CA29C382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92" y="175717"/>
            <a:ext cx="5198738" cy="1338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CD3F6-5FCB-B543-BEBE-F9F56BCDDD93}"/>
              </a:ext>
            </a:extLst>
          </p:cNvPr>
          <p:cNvSpPr txBox="1"/>
          <p:nvPr/>
        </p:nvSpPr>
        <p:spPr>
          <a:xfrm>
            <a:off x="349756" y="1659379"/>
            <a:ext cx="6001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Gaussian Kernel: (Commonly used </a:t>
            </a:r>
            <a:r>
              <a:rPr lang="en-US" dirty="0">
                <a:sym typeface="Wingdings" pitchFamily="2" charset="2"/>
              </a:rPr>
              <a:t> Very smooth)):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AC697-9D44-1646-B765-ED439C7EA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007" y="2079614"/>
            <a:ext cx="3568908" cy="68161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07F81F-C396-1A4B-99E4-BE8180E40354}"/>
              </a:ext>
            </a:extLst>
          </p:cNvPr>
          <p:cNvSpPr txBox="1">
            <a:spLocks/>
          </p:cNvSpPr>
          <p:nvPr/>
        </p:nvSpPr>
        <p:spPr>
          <a:xfrm>
            <a:off x="6678753" y="2685542"/>
            <a:ext cx="5359435" cy="386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None/>
            </a:pPr>
            <a:r>
              <a:rPr lang="en-US" dirty="0"/>
              <a:t>How do you pick the kernel and bandwidth?</a:t>
            </a:r>
          </a:p>
          <a:p>
            <a:r>
              <a:rPr lang="en-US" b="1" dirty="0"/>
              <a:t>Goal:</a:t>
            </a:r>
            <a:r>
              <a:rPr lang="en-US" dirty="0"/>
              <a:t> fit unseen data</a:t>
            </a:r>
          </a:p>
          <a:p>
            <a:r>
              <a:rPr lang="en-US" b="1" dirty="0"/>
              <a:t>Idea: </a:t>
            </a:r>
            <a:r>
              <a:rPr lang="en-US" dirty="0"/>
              <a:t>Cross Validation </a:t>
            </a:r>
          </a:p>
          <a:p>
            <a:pPr lvl="1"/>
            <a:r>
              <a:rPr lang="en-US" dirty="0"/>
              <a:t>Hide some data</a:t>
            </a:r>
          </a:p>
          <a:p>
            <a:pPr lvl="1"/>
            <a:r>
              <a:rPr lang="en-US" dirty="0"/>
              <a:t>Draw the curve</a:t>
            </a:r>
          </a:p>
          <a:p>
            <a:pPr lvl="1"/>
            <a:r>
              <a:rPr lang="en-US" dirty="0"/>
              <a:t>Check if curve “fits” hidden data … 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16685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28185</TotalTime>
  <Words>2124</Words>
  <Application>Microsoft Macintosh PowerPoint</Application>
  <PresentationFormat>Widescreen</PresentationFormat>
  <Paragraphs>364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ＭＳ Ｐゴシック</vt:lpstr>
      <vt:lpstr>Arial</vt:lpstr>
      <vt:lpstr>Calibri</vt:lpstr>
      <vt:lpstr>Century Gothic</vt:lpstr>
      <vt:lpstr>Consolas</vt:lpstr>
      <vt:lpstr>Courier</vt:lpstr>
      <vt:lpstr>Gill Sans</vt:lpstr>
      <vt:lpstr>Helvetica Neue</vt:lpstr>
      <vt:lpstr>Helvetica Neue Light</vt:lpstr>
      <vt:lpstr>Helvetica Neue Regular</vt:lpstr>
      <vt:lpstr>Lucida Grande</vt:lpstr>
      <vt:lpstr>Monaco</vt:lpstr>
      <vt:lpstr>Times</vt:lpstr>
      <vt:lpstr>Wingdings</vt:lpstr>
      <vt:lpstr>2_Office Theme</vt:lpstr>
      <vt:lpstr>Data 100 Lecture 9:  Scraping Web Technologies</vt:lpstr>
      <vt:lpstr>Last Week …</vt:lpstr>
      <vt:lpstr>Visualization</vt:lpstr>
      <vt:lpstr>Kernel Density Estimates and Smoothing</vt:lpstr>
      <vt:lpstr>Kernel Density Estimators</vt:lpstr>
      <vt:lpstr>Kernel Density Estimators</vt:lpstr>
      <vt:lpstr>Constructing KDEs</vt:lpstr>
      <vt:lpstr>Constructing KDEs</vt:lpstr>
      <vt:lpstr>Constructing KDEs</vt:lpstr>
      <vt:lpstr>PowerPoint Presentation</vt:lpstr>
      <vt:lpstr>Smoothing a Scatter Plot</vt:lpstr>
      <vt:lpstr>Smoothing a Scatter Plot</vt:lpstr>
      <vt:lpstr>Dealing with Big Data</vt:lpstr>
      <vt:lpstr>What’s Next …</vt:lpstr>
      <vt:lpstr>This Week</vt:lpstr>
      <vt:lpstr>Getting Data from the Web</vt:lpstr>
      <vt:lpstr>Pandas read_html</vt:lpstr>
      <vt:lpstr>HTML, XML, and JSON</vt:lpstr>
      <vt:lpstr>HTML/XML/JSON</vt:lpstr>
      <vt:lpstr>JSON: JavaScript Object Notation</vt:lpstr>
      <vt:lpstr>XML and HTML</vt:lpstr>
      <vt:lpstr>XML is a standard for semantic, hierarchical representation of data</vt:lpstr>
      <vt:lpstr>Syntax : Element / Node</vt:lpstr>
      <vt:lpstr>Syntax : Nesting</vt:lpstr>
      <vt:lpstr>Syntax : Empty Nodes</vt:lpstr>
      <vt:lpstr>Syntax : Attributes</vt:lpstr>
      <vt:lpstr>Syntax : Comments</vt:lpstr>
      <vt:lpstr>Well-formed XML</vt:lpstr>
      <vt:lpstr>Well-formed XML:</vt:lpstr>
      <vt:lpstr>xHTML: Extensible Hypertext Markup Language</vt:lpstr>
      <vt:lpstr>PowerPoint Presentation</vt:lpstr>
      <vt:lpstr>DOM: Document Object Model</vt:lpstr>
      <vt:lpstr>Tree terminology</vt:lpstr>
      <vt:lpstr>HTML trees: a few additional “rules”</vt:lpstr>
      <vt:lpstr>HTTP – Hypertext Transfer Protocol</vt:lpstr>
      <vt:lpstr>HTTP  Hypertext Transfer Protocol</vt:lpstr>
      <vt:lpstr>Request – Response Protocol</vt:lpstr>
      <vt:lpstr>Request – Response Protocol</vt:lpstr>
      <vt:lpstr>In a Web Browser</vt:lpstr>
      <vt:lpstr>Request Types (Main Types)</vt:lpstr>
      <vt:lpstr>Response Status Codes</vt:lpstr>
      <vt:lpstr>Demo</vt:lpstr>
      <vt:lpstr>REST APIs</vt:lpstr>
      <vt:lpstr>REST – Representation State Transfer</vt:lpstr>
      <vt:lpstr>REST Constraints</vt:lpstr>
      <vt:lpstr>Demo</vt:lpstr>
      <vt:lpstr>Scraping Ethics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580</cp:revision>
  <cp:lastPrinted>2018-02-01T06:56:25Z</cp:lastPrinted>
  <dcterms:created xsi:type="dcterms:W3CDTF">2016-10-21T21:56:42Z</dcterms:created>
  <dcterms:modified xsi:type="dcterms:W3CDTF">2018-02-13T08:34:01Z</dcterms:modified>
</cp:coreProperties>
</file>